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5.jpg" ContentType="image/jpeg"/>
  <Override PartName="/ppt/notesSlides/notesSlide6.xml" ContentType="application/vnd.openxmlformats-officedocument.presentationml.notesSlide+xml"/>
  <Override PartName="/ppt/media/image17.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2.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comments/comment4.xml" ContentType="application/vnd.openxmlformats-officedocument.presentationml.comments+xml"/>
  <Override PartName="/ppt/notesSlides/notesSlide15.xml" ContentType="application/vnd.openxmlformats-officedocument.presentationml.notesSlide+xml"/>
  <Override PartName="/ppt/media/image24.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74" r:id="rId3"/>
  </p:sldMasterIdLst>
  <p:notesMasterIdLst>
    <p:notesMasterId r:id="rId24"/>
  </p:notesMasterIdLst>
  <p:sldIdLst>
    <p:sldId id="258" r:id="rId4"/>
    <p:sldId id="367" r:id="rId5"/>
    <p:sldId id="576" r:id="rId6"/>
    <p:sldId id="580" r:id="rId7"/>
    <p:sldId id="528" r:id="rId8"/>
    <p:sldId id="584" r:id="rId9"/>
    <p:sldId id="604" r:id="rId10"/>
    <p:sldId id="608" r:id="rId11"/>
    <p:sldId id="621" r:id="rId12"/>
    <p:sldId id="543" r:id="rId13"/>
    <p:sldId id="623" r:id="rId14"/>
    <p:sldId id="624" r:id="rId15"/>
    <p:sldId id="625" r:id="rId16"/>
    <p:sldId id="629" r:id="rId17"/>
    <p:sldId id="631" r:id="rId18"/>
    <p:sldId id="630" r:id="rId19"/>
    <p:sldId id="502" r:id="rId20"/>
    <p:sldId id="622" r:id="rId21"/>
    <p:sldId id="596" r:id="rId22"/>
    <p:sldId id="3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kard Ottosson" initials="RO" lastIdx="5" clrIdx="0">
    <p:extLst>
      <p:ext uri="{19B8F6BF-5375-455C-9EA6-DF929625EA0E}">
        <p15:presenceInfo xmlns:p15="http://schemas.microsoft.com/office/powerpoint/2012/main" userId="ac5c52170e5eed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85"/>
    <p:restoredTop sz="83386"/>
  </p:normalViewPr>
  <p:slideViewPr>
    <p:cSldViewPr snapToGrid="0" snapToObjects="1">
      <p:cViewPr varScale="1">
        <p:scale>
          <a:sx n="77" d="100"/>
          <a:sy n="77" d="100"/>
        </p:scale>
        <p:origin x="19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8T13:30:03.927" idx="3">
    <p:pos x="10" y="10"/>
    <p:text>In Boeing’s 737 tragedies (the Lion Air flight 610 cars in October 2018 and the Ethiopian Airlines flight 302 crash in March 2019) later unearned emails show, without a shadow of a doubt, that a climate of fear where employees were acutely aware of horrendous issues and had major doubts yet only spoke up amongst each other. A glaring example of lack of Psychological Safety. Prof Dr Amy Edmondson calls the organizational culture at Boeing as a “…textbook case of how the absence of psychological safety…can lead to disastrous results.”
The concerns were multiple from the aggressive production schedule to the fact that management was keeping cost down by avoiding things like additional pilot training which was much needed considering how the 737 Max had a very different technological presentation than its predecessor. All non-trivial concerns that never were raised for fear of retribution.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08T13:23:52.123" idx="1">
    <p:pos x="10" y="10"/>
    <p:text>Another e.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08T13:38:39.481" idx="5">
    <p:pos x="8468" y="2066"/>
    <p:text>Doing this will keep them engaged, addicted to the human work even when they see effects of their own actions for their own bubble dynamic</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08T13:38:39.481" idx="5">
    <p:pos x="7892" y="1918"/>
    <p:text>Doing this will keep them engaged, addicted to the human work even when they see effects of their own actions for their own bubble dynamic</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37F0D-AD62-0F41-8B04-3C2B6192DB7C}"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D454EE-1083-2841-85EB-94EB8DA725A6}" type="slidenum">
              <a:rPr lang="en-US" smtClean="0"/>
              <a:t>‹#›</a:t>
            </a:fld>
            <a:endParaRPr lang="en-US"/>
          </a:p>
        </p:txBody>
      </p:sp>
    </p:spTree>
    <p:extLst>
      <p:ext uri="{BB962C8B-B14F-4D97-AF65-F5344CB8AC3E}">
        <p14:creationId xmlns:p14="http://schemas.microsoft.com/office/powerpoint/2010/main" val="163308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Psychological Safety originated with William Kahn in the 90s, has been researched in depth</a:t>
            </a:r>
          </a:p>
          <a:p>
            <a:r>
              <a:rPr lang="en-US" dirty="0"/>
              <a:t>and brought into the popular conscious by Amy Edmondson and has become the central passion of</a:t>
            </a:r>
          </a:p>
          <a:p>
            <a:r>
              <a:rPr lang="en-US" dirty="0"/>
              <a:t>our work at People Not Tech</a:t>
            </a:r>
          </a:p>
        </p:txBody>
      </p:sp>
      <p:sp>
        <p:nvSpPr>
          <p:cNvPr id="4" name="Slide Number Placeholder 3"/>
          <p:cNvSpPr>
            <a:spLocks noGrp="1"/>
          </p:cNvSpPr>
          <p:nvPr>
            <p:ph type="sldNum" sz="quarter" idx="5"/>
          </p:nvPr>
        </p:nvSpPr>
        <p:spPr/>
        <p:txBody>
          <a:bodyPr/>
          <a:lstStyle/>
          <a:p>
            <a:fld id="{E6D454EE-1083-2841-85EB-94EB8DA725A6}" type="slidenum">
              <a:rPr lang="en-US" smtClean="0"/>
              <a:t>3</a:t>
            </a:fld>
            <a:endParaRPr lang="en-US"/>
          </a:p>
        </p:txBody>
      </p:sp>
    </p:spTree>
    <p:extLst>
      <p:ext uri="{BB962C8B-B14F-4D97-AF65-F5344CB8AC3E}">
        <p14:creationId xmlns:p14="http://schemas.microsoft.com/office/powerpoint/2010/main" val="421700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Even seemingly confident people experience moments when they find speaking up difficult and engage in impression management instead.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According to an example from Amy Edmondson’s “Fearless” where she mentions business innovator Nilofer Merchant who she was labelled a visionary by CNBC, and in 2013, she was awarded the Future Thinker Award by Thinkers50.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But in a 2011 Harvard Business Review article, Nilofer shared that while working at Apple, she would keep quiet about problems she noticed because she didn’t want to be wrong. She’s quoted as saying, “I would rather keep my job by staying within the lines than say something and risk looking stupid.” This is, of course, a classic example of impression management where she was avoiding looking ignorant but that doesn’t make her not a courageous person in general, it simply shows she wouldn’t score high on openness. </a:t>
            </a:r>
          </a:p>
          <a:p>
            <a:endParaRPr lang="en-US" dirty="0"/>
          </a:p>
          <a:p>
            <a:endParaRPr lang="en-US" dirty="0"/>
          </a:p>
          <a:p>
            <a:r>
              <a:rPr lang="en-US" dirty="0"/>
              <a:t>Over a period of 10 years while I worked in FinTech I met tens, or hundreds of banks and some of their boards. As soon as I left that industry to focus exclusively on the people work I started trying to understand if Psychological Safety existed at the highest level of management teams. If leaders even had a team to be Psychologically Safe in. Today I believe they do not and that indeed the levels of PS are dismal. One of the examples has to do with interviewing a leadership team of a big bank on their thoughts and feelings the night before a major meeting. 90% of them were around their appearance – (what they would wear, how they will arrive on time, all the way down to wishing they had changed phones as their screen was cracked!) or politics (who had met with whom lately, who likes who, who has what influence and who to chat to at the dinner after) and only a minute percentage was about what the actual meeting contents!</a:t>
            </a:r>
          </a:p>
        </p:txBody>
      </p:sp>
      <p:sp>
        <p:nvSpPr>
          <p:cNvPr id="4" name="Slide Number Placeholder 3"/>
          <p:cNvSpPr>
            <a:spLocks noGrp="1"/>
          </p:cNvSpPr>
          <p:nvPr>
            <p:ph type="sldNum" sz="quarter" idx="5"/>
          </p:nvPr>
        </p:nvSpPr>
        <p:spPr/>
        <p:txBody>
          <a:bodyPr/>
          <a:lstStyle/>
          <a:p>
            <a:fld id="{E6D454EE-1083-2841-85EB-94EB8DA725A6}" type="slidenum">
              <a:rPr lang="en-US" smtClean="0"/>
              <a:t>12</a:t>
            </a:fld>
            <a:endParaRPr lang="en-US"/>
          </a:p>
        </p:txBody>
      </p:sp>
    </p:spTree>
    <p:extLst>
      <p:ext uri="{BB962C8B-B14F-4D97-AF65-F5344CB8AC3E}">
        <p14:creationId xmlns:p14="http://schemas.microsoft.com/office/powerpoint/2010/main" val="368412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we know what people feel and when they do employ Impression Management then?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comes to measuring and recording how people intimately feel there is precious little in place. We have OKRs, KPIs, Retro’s around these days. Measurements and tools for all the things not the team dynamic.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companies have some surveys which are</a:t>
            </a:r>
            <a:r>
              <a:rPr lang="en-GB" sz="1200" b="0" i="0" kern="1200" dirty="0">
                <a:solidFill>
                  <a:schemeClr val="tx1"/>
                </a:solidFill>
                <a:effectLst/>
                <a:latin typeface="+mn-lt"/>
                <a:ea typeface="+mn-ea"/>
                <a:cs typeface="+mn-cs"/>
              </a:rPr>
              <a:t> either rare or sterile and disengaged or punitive. Or all of the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Examples of the ones that measure some parts of the dynamics right – aka engagement  are famously Zappos who is obsessed with both customer and employee happiness and Atlassian’s feedback system. Both focused on the importance of the feedback loop being evident and short to secure the communication channel.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an example we’ve seen with a client, back in the day when physical offices existed, they placed three clear plastic containers by the door and employees would fill them with a coloured tennis ball to show their feeling towards the day that passed. By the next morning they would know what the overall feeling of the previous day was. Same can be done with the online community check-ins if we remember not only to ask but to display what we found 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is the opposite of annual surveys or 360s but it is still nowhere near analysing all the other components that lead to a healthy team dynamics and only scratches the surface.  There are tools and dashboards like ours that not only tell you how you are doing but help you work better once you know.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13</a:t>
            </a:fld>
            <a:endParaRPr lang="en-US"/>
          </a:p>
        </p:txBody>
      </p:sp>
    </p:spTree>
    <p:extLst>
      <p:ext uri="{BB962C8B-B14F-4D97-AF65-F5344CB8AC3E}">
        <p14:creationId xmlns:p14="http://schemas.microsoft.com/office/powerpoint/2010/main" val="1748617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While the concept is clear and easy for anyone to connect with, what it really breaks down to and what it contains is harder to dissect. For the rest of our talk we’ll focus on the two main behaviours that signal and increase Psychological Safety but the components of the concept are these. Whether a team is PS or not depends whether they are flexible, if they are resilient, if they are engaged, if they learn together and if they are open and courageous. </a:t>
            </a:r>
          </a:p>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14</a:t>
            </a:fld>
            <a:endParaRPr lang="en-US"/>
          </a:p>
        </p:txBody>
      </p:sp>
    </p:spTree>
    <p:extLst>
      <p:ext uri="{BB962C8B-B14F-4D97-AF65-F5344CB8AC3E}">
        <p14:creationId xmlns:p14="http://schemas.microsoft.com/office/powerpoint/2010/main" val="203735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15</a:t>
            </a:fld>
            <a:endParaRPr lang="en-US"/>
          </a:p>
        </p:txBody>
      </p:sp>
    </p:spTree>
    <p:extLst>
      <p:ext uri="{BB962C8B-B14F-4D97-AF65-F5344CB8AC3E}">
        <p14:creationId xmlns:p14="http://schemas.microsoft.com/office/powerpoint/2010/main" val="2240303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16</a:t>
            </a:fld>
            <a:endParaRPr lang="en-US"/>
          </a:p>
        </p:txBody>
      </p:sp>
    </p:spTree>
    <p:extLst>
      <p:ext uri="{BB962C8B-B14F-4D97-AF65-F5344CB8AC3E}">
        <p14:creationId xmlns:p14="http://schemas.microsoft.com/office/powerpoint/2010/main" val="3531253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answer to the above is a very hands-on one. We’re not big on theory only which is why </a:t>
            </a:r>
            <a:r>
              <a:rPr lang="en-US" dirty="0" err="1"/>
              <a:t>PeopleNotTech</a:t>
            </a:r>
            <a:r>
              <a:rPr lang="en-US" dirty="0"/>
              <a:t> self-ironically named such when are a software house and not a consultancy.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is a book coming out in May which is chiefly focusing on the intersection between Psychological Safety and Agile.</a:t>
            </a:r>
          </a:p>
        </p:txBody>
      </p:sp>
      <p:sp>
        <p:nvSpPr>
          <p:cNvPr id="4" name="Slide Number Placeholder 3"/>
          <p:cNvSpPr>
            <a:spLocks noGrp="1"/>
          </p:cNvSpPr>
          <p:nvPr>
            <p:ph type="sldNum" sz="quarter" idx="5"/>
          </p:nvPr>
        </p:nvSpPr>
        <p:spPr/>
        <p:txBody>
          <a:bodyPr/>
          <a:lstStyle/>
          <a:p>
            <a:fld id="{E6D454EE-1083-2841-85EB-94EB8DA725A6}" type="slidenum">
              <a:rPr lang="en-US" smtClean="0"/>
              <a:t>17</a:t>
            </a:fld>
            <a:endParaRPr lang="en-US"/>
          </a:p>
        </p:txBody>
      </p:sp>
    </p:spTree>
    <p:extLst>
      <p:ext uri="{BB962C8B-B14F-4D97-AF65-F5344CB8AC3E}">
        <p14:creationId xmlns:p14="http://schemas.microsoft.com/office/powerpoint/2010/main" val="1079210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two differed newsletters to be found on LinkedIn and YouTube every week – Chasing Psychological Safety on Mondays and Tuesdays and The Future is Agile on Wednesday</a:t>
            </a:r>
          </a:p>
        </p:txBody>
      </p:sp>
      <p:sp>
        <p:nvSpPr>
          <p:cNvPr id="4" name="Slide Number Placeholder 3"/>
          <p:cNvSpPr>
            <a:spLocks noGrp="1"/>
          </p:cNvSpPr>
          <p:nvPr>
            <p:ph type="sldNum" sz="quarter" idx="5"/>
          </p:nvPr>
        </p:nvSpPr>
        <p:spPr/>
        <p:txBody>
          <a:bodyPr/>
          <a:lstStyle/>
          <a:p>
            <a:fld id="{E6D454EE-1083-2841-85EB-94EB8DA725A6}" type="slidenum">
              <a:rPr lang="en-US" smtClean="0"/>
              <a:t>18</a:t>
            </a:fld>
            <a:endParaRPr lang="en-US"/>
          </a:p>
        </p:txBody>
      </p:sp>
    </p:spTree>
    <p:extLst>
      <p:ext uri="{BB962C8B-B14F-4D97-AF65-F5344CB8AC3E}">
        <p14:creationId xmlns:p14="http://schemas.microsoft.com/office/powerpoint/2010/main" val="117754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really make is a piece of software. The first solution focusing exclusively on measuring Psychological Safety by looking at </a:t>
            </a:r>
            <a:r>
              <a:rPr lang="en-US" dirty="0" err="1"/>
              <a:t>behaviour</a:t>
            </a:r>
            <a:r>
              <a:rPr lang="en-US" dirty="0"/>
              <a:t> as well as declarative answers and displaying it in a people- action driven way. Beyond engagement and trust we also look at how flexible a team is, how resilient,  whether they learn together, if they are courageous and send out alarms when Impression Management happens so teams have a chance to keep the positive </a:t>
            </a:r>
            <a:r>
              <a:rPr lang="en-US" dirty="0" err="1"/>
              <a:t>behaviour</a:t>
            </a:r>
            <a:r>
              <a:rPr lang="en-US" dirty="0"/>
              <a:t> of speaking up instead. </a:t>
            </a:r>
          </a:p>
          <a:p>
            <a:endParaRPr lang="en-US" dirty="0"/>
          </a:p>
          <a:p>
            <a:r>
              <a:rPr lang="en-US" dirty="0"/>
              <a:t>So come speak to us so we share some of the lessons, and if you don’t have one, give you a space to look after this – most important indicator of your future success – having psychologically safe people in your teams. </a:t>
            </a:r>
          </a:p>
        </p:txBody>
      </p:sp>
      <p:sp>
        <p:nvSpPr>
          <p:cNvPr id="4" name="Slide Number Placeholder 3"/>
          <p:cNvSpPr>
            <a:spLocks noGrp="1"/>
          </p:cNvSpPr>
          <p:nvPr>
            <p:ph type="sldNum" sz="quarter" idx="5"/>
          </p:nvPr>
        </p:nvSpPr>
        <p:spPr/>
        <p:txBody>
          <a:bodyPr/>
          <a:lstStyle/>
          <a:p>
            <a:fld id="{E6D454EE-1083-2841-85EB-94EB8DA725A6}" type="slidenum">
              <a:rPr lang="en-US" smtClean="0"/>
              <a:t>19</a:t>
            </a:fld>
            <a:endParaRPr lang="en-US"/>
          </a:p>
        </p:txBody>
      </p:sp>
    </p:spTree>
    <p:extLst>
      <p:ext uri="{BB962C8B-B14F-4D97-AF65-F5344CB8AC3E}">
        <p14:creationId xmlns:p14="http://schemas.microsoft.com/office/powerpoint/2010/main" val="62257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Psychological Safety can be described in a way that resonates most strongly with people through</a:t>
            </a:r>
          </a:p>
          <a:p>
            <a:r>
              <a:rPr lang="en-US" dirty="0"/>
              <a:t>these words, Team = Family</a:t>
            </a:r>
          </a:p>
          <a:p>
            <a:r>
              <a:rPr lang="en-US" dirty="0"/>
              <a:t>When we use these, we see people really connect emotionally with the idea.</a:t>
            </a:r>
          </a:p>
        </p:txBody>
      </p:sp>
      <p:sp>
        <p:nvSpPr>
          <p:cNvPr id="4" name="Slide Number Placeholder 3"/>
          <p:cNvSpPr>
            <a:spLocks noGrp="1"/>
          </p:cNvSpPr>
          <p:nvPr>
            <p:ph type="sldNum" sz="quarter" idx="5"/>
          </p:nvPr>
        </p:nvSpPr>
        <p:spPr/>
        <p:txBody>
          <a:bodyPr/>
          <a:lstStyle/>
          <a:p>
            <a:fld id="{E6D454EE-1083-2841-85EB-94EB8DA725A6}" type="slidenum">
              <a:rPr lang="en-US" smtClean="0"/>
              <a:t>4</a:t>
            </a:fld>
            <a:endParaRPr lang="en-US"/>
          </a:p>
        </p:txBody>
      </p:sp>
    </p:spTree>
    <p:extLst>
      <p:ext uri="{BB962C8B-B14F-4D97-AF65-F5344CB8AC3E}">
        <p14:creationId xmlns:p14="http://schemas.microsoft.com/office/powerpoint/2010/main" val="220937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academia to the real world, Amy Edmondson’s bestselling books on Teaming and the Fearless Organisation researched hundreds of real-world settings on Psychological Safety</a:t>
            </a:r>
          </a:p>
          <a:p>
            <a:r>
              <a:rPr lang="en-GB" sz="1200" kern="1200" dirty="0">
                <a:solidFill>
                  <a:schemeClr val="tx1"/>
                </a:solidFill>
                <a:effectLst/>
                <a:latin typeface="+mn-lt"/>
                <a:ea typeface="+mn-ea"/>
                <a:cs typeface="+mn-cs"/>
              </a:rPr>
              <a:t>Google exploded psychological safety when they ran and published the now famous Project Aristotle research project </a:t>
            </a:r>
          </a:p>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5</a:t>
            </a:fld>
            <a:endParaRPr lang="en-US"/>
          </a:p>
        </p:txBody>
      </p:sp>
    </p:spTree>
    <p:extLst>
      <p:ext uri="{BB962C8B-B14F-4D97-AF65-F5344CB8AC3E}">
        <p14:creationId xmlns:p14="http://schemas.microsoft.com/office/powerpoint/2010/main" val="3181486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Project Aristotle investigated a huge data set to find out what makes the perfect team?</a:t>
            </a:r>
          </a:p>
          <a:p>
            <a:r>
              <a:rPr lang="en-US" dirty="0"/>
              <a:t>They found that it doesn’t matter Who you put into a team, but how those people behave towards</a:t>
            </a:r>
          </a:p>
          <a:p>
            <a:r>
              <a:rPr lang="en-US" dirty="0"/>
              <a:t>each other and that the main </a:t>
            </a:r>
            <a:r>
              <a:rPr lang="en-US" dirty="0" err="1"/>
              <a:t>behavioural</a:t>
            </a:r>
            <a:r>
              <a:rPr lang="en-US" dirty="0"/>
              <a:t> lever for success a team can work on is Psychological</a:t>
            </a:r>
          </a:p>
          <a:p>
            <a:r>
              <a:rPr lang="en-US" dirty="0"/>
              <a:t>Safety</a:t>
            </a:r>
          </a:p>
        </p:txBody>
      </p:sp>
      <p:sp>
        <p:nvSpPr>
          <p:cNvPr id="4" name="Slide Number Placeholder 3"/>
          <p:cNvSpPr>
            <a:spLocks noGrp="1"/>
          </p:cNvSpPr>
          <p:nvPr>
            <p:ph type="sldNum" sz="quarter" idx="5"/>
          </p:nvPr>
        </p:nvSpPr>
        <p:spPr/>
        <p:txBody>
          <a:bodyPr/>
          <a:lstStyle/>
          <a:p>
            <a:fld id="{E6D454EE-1083-2841-85EB-94EB8DA725A6}" type="slidenum">
              <a:rPr lang="en-US" smtClean="0"/>
              <a:t>6</a:t>
            </a:fld>
            <a:endParaRPr lang="en-US"/>
          </a:p>
        </p:txBody>
      </p:sp>
    </p:spTree>
    <p:extLst>
      <p:ext uri="{BB962C8B-B14F-4D97-AF65-F5344CB8AC3E}">
        <p14:creationId xmlns:p14="http://schemas.microsoft.com/office/powerpoint/2010/main" val="9103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in 2019 the State of DevOps report found that a culture of Psychological Safety is the culture factor tech teams should be focusing on specifically too.</a:t>
            </a:r>
          </a:p>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7</a:t>
            </a:fld>
            <a:endParaRPr lang="en-US"/>
          </a:p>
        </p:txBody>
      </p:sp>
    </p:spTree>
    <p:extLst>
      <p:ext uri="{BB962C8B-B14F-4D97-AF65-F5344CB8AC3E}">
        <p14:creationId xmlns:p14="http://schemas.microsoft.com/office/powerpoint/2010/main" val="218398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While the concept is clear and easy for anyone to connect with, what it really breaks down to and what it contains is harder to dissect. For the rest of our talk we’ll focus on the two main behaviours that signal and increase Psychological Safety but the components of the concept are these. Whether a team is PS or not depends whether they are flexible, if they are resilient, if they are engaged, if they learn together and if they are open and courageous. </a:t>
            </a:r>
          </a:p>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8</a:t>
            </a:fld>
            <a:endParaRPr lang="en-US"/>
          </a:p>
        </p:txBody>
      </p:sp>
    </p:spTree>
    <p:extLst>
      <p:ext uri="{BB962C8B-B14F-4D97-AF65-F5344CB8AC3E}">
        <p14:creationId xmlns:p14="http://schemas.microsoft.com/office/powerpoint/2010/main" val="157182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it’s worth we we have crystal clarity. There is a positive </a:t>
            </a:r>
            <a:r>
              <a:rPr lang="en-US" dirty="0" err="1"/>
              <a:t>behaviour</a:t>
            </a:r>
            <a:r>
              <a:rPr lang="en-US" dirty="0"/>
              <a:t> that is desirable to have Psychological Safety: Speaking Up, Opening up, and at the opposite end, there is a negative </a:t>
            </a:r>
            <a:r>
              <a:rPr lang="en-US" dirty="0" err="1"/>
              <a:t>behaviour</a:t>
            </a:r>
            <a:r>
              <a:rPr lang="en-US" dirty="0"/>
              <a:t> that shows low Psychological Safety and lowers it even more every time it occurs: Impression Management, the fear that stops us from engaging in the positive </a:t>
            </a:r>
            <a:r>
              <a:rPr lang="en-US" dirty="0" err="1"/>
              <a:t>behaviour</a:t>
            </a:r>
            <a:r>
              <a:rPr lang="en-US" dirty="0"/>
              <a:t>. </a:t>
            </a:r>
          </a:p>
          <a:p>
            <a:endParaRPr lang="en-US" dirty="0"/>
          </a:p>
          <a:p>
            <a:r>
              <a:rPr lang="en-US" dirty="0"/>
              <a:t>The former is easy to understand – it refers to all the moments when we are our true selves with bravery. Opinions, concerns, ideas, anything and everything that we can offer to each other in the team dynamic. </a:t>
            </a:r>
          </a:p>
          <a:p>
            <a:endParaRPr lang="en-US" dirty="0"/>
          </a:p>
          <a:p>
            <a:r>
              <a:rPr lang="en-US" dirty="0"/>
              <a:t>The latter is when we have not spoken up and not been open because we were afraid we would appear either Incompetent, or Ignorant, or Negative, Disruptive or Intrusive. </a:t>
            </a:r>
          </a:p>
        </p:txBody>
      </p:sp>
      <p:sp>
        <p:nvSpPr>
          <p:cNvPr id="4" name="Slide Number Placeholder 3"/>
          <p:cNvSpPr>
            <a:spLocks noGrp="1"/>
          </p:cNvSpPr>
          <p:nvPr>
            <p:ph type="sldNum" sz="quarter" idx="5"/>
          </p:nvPr>
        </p:nvSpPr>
        <p:spPr/>
        <p:txBody>
          <a:bodyPr/>
          <a:lstStyle/>
          <a:p>
            <a:fld id="{E6D454EE-1083-2841-85EB-94EB8DA725A6}" type="slidenum">
              <a:rPr lang="en-US" smtClean="0"/>
              <a:t>9</a:t>
            </a:fld>
            <a:endParaRPr lang="en-US"/>
          </a:p>
        </p:txBody>
      </p:sp>
    </p:spTree>
    <p:extLst>
      <p:ext uri="{BB962C8B-B14F-4D97-AF65-F5344CB8AC3E}">
        <p14:creationId xmlns:p14="http://schemas.microsoft.com/office/powerpoint/2010/main" val="140039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say something but we stop ourselves for fear of looking stupid, looking like we’re making things harder for others, like we’re prying or like we don’t know something or are just not very good at our job that is impression management. Other times. we fear looking unprofessional, some times we fear losing our peers’ respect if we say something. Whatever the circumstance, any time we stop, we do so out of being afraid and that lowers Psychological Safety therefore risking team performance. </a:t>
            </a:r>
          </a:p>
          <a:p>
            <a:endParaRPr lang="en-US" dirty="0"/>
          </a:p>
          <a:p>
            <a:r>
              <a:rPr lang="en-US" dirty="0"/>
              <a:t>Note I use “we” not “team members” not “they” not “people in general”. This is because this is common to all of us, a defensive stance we all find ourselves in often times. </a:t>
            </a:r>
          </a:p>
          <a:p>
            <a:endParaRPr lang="en-US" dirty="0"/>
          </a:p>
          <a:p>
            <a:r>
              <a:rPr lang="en-US" dirty="0"/>
              <a:t>Examples abound and some are very public such as what transpired about the Boeing tragedy once the emails of those who were worried but never alarms became public and so on but today we’ll also give you some that we have seen in the business world, in particular in banking </a:t>
            </a:r>
          </a:p>
          <a:p>
            <a:endParaRPr lang="en-US" dirty="0"/>
          </a:p>
          <a:p>
            <a:endParaRPr lang="en-US" dirty="0"/>
          </a:p>
          <a:p>
            <a:r>
              <a:rPr lang="en-US" dirty="0"/>
              <a:t>What was your Nokia moment, what was your Xerox? What would be in your Boeing email chain?</a:t>
            </a:r>
          </a:p>
          <a:p>
            <a:endParaRPr lang="en-US" dirty="0"/>
          </a:p>
        </p:txBody>
      </p:sp>
      <p:sp>
        <p:nvSpPr>
          <p:cNvPr id="4" name="Slide Number Placeholder 3"/>
          <p:cNvSpPr>
            <a:spLocks noGrp="1"/>
          </p:cNvSpPr>
          <p:nvPr>
            <p:ph type="sldNum" sz="quarter" idx="5"/>
          </p:nvPr>
        </p:nvSpPr>
        <p:spPr/>
        <p:txBody>
          <a:bodyPr/>
          <a:lstStyle/>
          <a:p>
            <a:fld id="{E6D454EE-1083-2841-85EB-94EB8DA725A6}" type="slidenum">
              <a:rPr lang="en-US" smtClean="0"/>
              <a:t>10</a:t>
            </a:fld>
            <a:endParaRPr lang="en-US"/>
          </a:p>
        </p:txBody>
      </p:sp>
    </p:spTree>
    <p:extLst>
      <p:ext uri="{BB962C8B-B14F-4D97-AF65-F5344CB8AC3E}">
        <p14:creationId xmlns:p14="http://schemas.microsoft.com/office/powerpoint/2010/main" val="403955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we’ll do this today is by giving you one macro example of a certain </a:t>
            </a:r>
            <a:r>
              <a:rPr lang="en-US" dirty="0" err="1"/>
              <a:t>behaviour</a:t>
            </a:r>
            <a:r>
              <a:rPr lang="en-US" dirty="0"/>
              <a:t> or anti-pattern and then bring it back to the level of an example we’ve experienced with our clients. Eventually we’ll also give you a couple of suggestions and ideas on how to do more and build up your people practice with a focus on eliminating Impression Management to raise PS and therefore performance.</a:t>
            </a:r>
          </a:p>
          <a:p>
            <a:endParaRPr lang="en-US" dirty="0"/>
          </a:p>
          <a:p>
            <a:r>
              <a:rPr lang="en-US" dirty="0"/>
              <a:t>One example comes from Nokia which during the 1990s, was the top cell-phone manufacturer globally, but by 2012 it had lost this spot, along with over $2 billion and 75 per cent of its market value. </a:t>
            </a:r>
          </a:p>
          <a:p>
            <a:endParaRPr lang="en-US" dirty="0"/>
          </a:p>
          <a:p>
            <a:r>
              <a:rPr lang="en-US" dirty="0"/>
              <a:t>In 2015, graduate business school INSEAD study of the company’s fall, we see clearly that Nokia’s executives didn’t communicate openly about the threat from emerging competitors Apple and Google. At the same time, managers and engineers were afraid to tell their bosses that the company’s technology couldn’t compete in an evolving market. As a result, Nokia missed the opportunity to innovate and soon became irrelevant</a:t>
            </a:r>
          </a:p>
          <a:p>
            <a:endParaRPr lang="en-US" dirty="0"/>
          </a:p>
          <a:p>
            <a:r>
              <a:rPr lang="en-US" dirty="0"/>
              <a:t>Combating this </a:t>
            </a:r>
            <a:r>
              <a:rPr lang="en-US" dirty="0" err="1"/>
              <a:t>behaviour</a:t>
            </a:r>
            <a:r>
              <a:rPr lang="en-US" dirty="0"/>
              <a:t> can not be done by force or mandate. In one example we’ve seen the HR department had vowed to make people speak up and was therefore sending one department representative to every stand-up to ask developers to choose a task or pick up a ticket and then to retros to egg them to tell everyone how they felt. ”No Sarah, you go ahead now, everyone, let Sarah tell us exactly how she really feels right now, there are 4 minutes left of the meeting!” </a:t>
            </a:r>
          </a:p>
        </p:txBody>
      </p:sp>
      <p:sp>
        <p:nvSpPr>
          <p:cNvPr id="4" name="Slide Number Placeholder 3"/>
          <p:cNvSpPr>
            <a:spLocks noGrp="1"/>
          </p:cNvSpPr>
          <p:nvPr>
            <p:ph type="sldNum" sz="quarter" idx="5"/>
          </p:nvPr>
        </p:nvSpPr>
        <p:spPr/>
        <p:txBody>
          <a:bodyPr/>
          <a:lstStyle/>
          <a:p>
            <a:fld id="{E6D454EE-1083-2841-85EB-94EB8DA725A6}" type="slidenum">
              <a:rPr lang="en-US" smtClean="0"/>
              <a:t>11</a:t>
            </a:fld>
            <a:endParaRPr lang="en-US"/>
          </a:p>
        </p:txBody>
      </p:sp>
    </p:spTree>
    <p:extLst>
      <p:ext uri="{BB962C8B-B14F-4D97-AF65-F5344CB8AC3E}">
        <p14:creationId xmlns:p14="http://schemas.microsoft.com/office/powerpoint/2010/main" val="253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01BD-0558-F04E-8576-F0714A9E47A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B91AAC8-3FFC-2A42-9D67-DE65644BA5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E7AD7C2-C450-E04E-8CEC-38B02417C650}"/>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7507B4D9-C336-7344-802C-82ACB6B14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E6F602-5BF7-2440-95BA-782A4EB0944A}"/>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187099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7EF-8969-0E4F-BCE4-4BA2EFBE17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5A58F5-A92B-B649-B8DF-68AD6C7713E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324136-60A4-A14D-8938-B33E19E8BCEA}"/>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FB80E8C7-F5E9-E541-91C3-06DF1AC7D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20161-B07F-8246-9A27-DE31F6444307}"/>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403412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B43C1-5E78-1442-AED4-BB148B1F28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A6454B-E3D6-F840-88D5-8743160DA86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46B628-F61B-8A48-B553-2923C6ECCB4F}"/>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3FC6FFD8-664D-3842-B78D-5B981454F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5D97C-5560-B144-B5AF-FE98C028F955}"/>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852428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Tree>
    <p:extLst>
      <p:ext uri="{BB962C8B-B14F-4D97-AF65-F5344CB8AC3E}">
        <p14:creationId xmlns:p14="http://schemas.microsoft.com/office/powerpoint/2010/main" val="2590221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14287"/>
            <a:ext cx="12192000" cy="1393826"/>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Téglalap 1"/>
          <p:cNvSpPr/>
          <p:nvPr userDrawn="1"/>
        </p:nvSpPr>
        <p:spPr>
          <a:xfrm>
            <a:off x="0" y="1369029"/>
            <a:ext cx="12192000" cy="5389854"/>
          </a:xfrm>
          <a:prstGeom prst="rect">
            <a:avLst/>
          </a:prstGeom>
          <a:solidFill>
            <a:schemeClr val="tx1">
              <a:alpha val="66000"/>
            </a:schemeClr>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Alcím 2"/>
          <p:cNvSpPr>
            <a:spLocks noGrp="1"/>
          </p:cNvSpPr>
          <p:nvPr>
            <p:ph type="subTitle" idx="1" hasCustomPrompt="1"/>
          </p:nvPr>
        </p:nvSpPr>
        <p:spPr>
          <a:xfrm>
            <a:off x="1524000" y="3602038"/>
            <a:ext cx="9144000" cy="1655762"/>
          </a:xfrm>
        </p:spPr>
        <p:txBody>
          <a:bodyPr/>
          <a:lstStyle>
            <a:lvl1pPr marL="0" indent="0" algn="ctr">
              <a:buNone/>
              <a:defRPr sz="2400" b="1">
                <a:solidFill>
                  <a:schemeClr val="bg1"/>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Text</a:t>
            </a:r>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
        <p:nvSpPr>
          <p:cNvPr id="18" name="Cím 1"/>
          <p:cNvSpPr>
            <a:spLocks noGrp="1"/>
          </p:cNvSpPr>
          <p:nvPr>
            <p:ph type="ctrTitle" hasCustomPrompt="1"/>
          </p:nvPr>
        </p:nvSpPr>
        <p:spPr>
          <a:xfrm>
            <a:off x="0" y="115697"/>
            <a:ext cx="12192000"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Tree>
    <p:extLst>
      <p:ext uri="{BB962C8B-B14F-4D97-AF65-F5344CB8AC3E}">
        <p14:creationId xmlns:p14="http://schemas.microsoft.com/office/powerpoint/2010/main" val="157260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4"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2" name="Cím 1"/>
          <p:cNvSpPr>
            <a:spLocks noGrp="1"/>
          </p:cNvSpPr>
          <p:nvPr>
            <p:ph type="ctrTitle" hasCustomPrompt="1"/>
          </p:nvPr>
        </p:nvSpPr>
        <p:spPr>
          <a:xfrm>
            <a:off x="1523999" y="4538551"/>
            <a:ext cx="9144000" cy="1112837"/>
          </a:xfrm>
        </p:spPr>
        <p:txBody>
          <a:bodyPr anchor="b"/>
          <a:lstStyle>
            <a:lvl1pPr algn="ctr">
              <a:defRPr sz="3600" b="1">
                <a:solidFill>
                  <a:schemeClr val="bg1"/>
                </a:solidFill>
                <a:latin typeface="K2d" panose="00000500000000000000" pitchFamily="2" charset="-34"/>
                <a:cs typeface="K2d" panose="00000500000000000000" pitchFamily="2" charset="-34"/>
              </a:defRPr>
            </a:lvl1pPr>
          </a:lstStyle>
          <a:p>
            <a:r>
              <a:rPr lang="hu-HU" dirty="0" err="1"/>
              <a:t>Title</a:t>
            </a:r>
            <a:r>
              <a:rPr lang="hu-HU" dirty="0"/>
              <a:t> Here</a:t>
            </a:r>
          </a:p>
        </p:txBody>
      </p:sp>
      <p:sp>
        <p:nvSpPr>
          <p:cNvPr id="16" name="Dia számának helye 5"/>
          <p:cNvSpPr>
            <a:spLocks noGrp="1"/>
          </p:cNvSpPr>
          <p:nvPr>
            <p:ph type="sldNum" sz="quarter" idx="12"/>
          </p:nvPr>
        </p:nvSpPr>
        <p:spPr>
          <a:xfrm>
            <a:off x="7974041" y="6356350"/>
            <a:ext cx="4016319" cy="365125"/>
          </a:xfrm>
        </p:spPr>
        <p:txBody>
          <a:bodyPr/>
          <a:lstStyle>
            <a:lvl1pPr>
              <a:defRPr/>
            </a:lvl1pPr>
          </a:lstStyle>
          <a:p>
            <a:r>
              <a:rPr lang="hu-HU" dirty="0" err="1"/>
              <a:t>Presenter</a:t>
            </a:r>
            <a:endParaRPr lang="hu-HU" dirty="0"/>
          </a:p>
        </p:txBody>
      </p:sp>
    </p:spTree>
    <p:extLst>
      <p:ext uri="{BB962C8B-B14F-4D97-AF65-F5344CB8AC3E}">
        <p14:creationId xmlns:p14="http://schemas.microsoft.com/office/powerpoint/2010/main" val="1833803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4"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2" name="Cím 1"/>
          <p:cNvSpPr>
            <a:spLocks noGrp="1"/>
          </p:cNvSpPr>
          <p:nvPr>
            <p:ph type="ctrTitle" hasCustomPrompt="1"/>
          </p:nvPr>
        </p:nvSpPr>
        <p:spPr>
          <a:xfrm>
            <a:off x="1523999" y="4538551"/>
            <a:ext cx="9144000" cy="1112837"/>
          </a:xfrm>
        </p:spPr>
        <p:txBody>
          <a:bodyPr anchor="b"/>
          <a:lstStyle>
            <a:lvl1pPr algn="ctr">
              <a:defRPr sz="3600" b="1">
                <a:solidFill>
                  <a:schemeClr val="bg1"/>
                </a:solidFill>
                <a:latin typeface="K2d" panose="00000500000000000000" pitchFamily="2" charset="-34"/>
                <a:cs typeface="K2d" panose="00000500000000000000" pitchFamily="2" charset="-34"/>
              </a:defRPr>
            </a:lvl1pPr>
          </a:lstStyle>
          <a:p>
            <a:r>
              <a:rPr lang="hu-HU" dirty="0" err="1"/>
              <a:t>Title</a:t>
            </a:r>
            <a:r>
              <a:rPr lang="hu-HU" dirty="0"/>
              <a:t> Here</a:t>
            </a:r>
          </a:p>
        </p:txBody>
      </p:sp>
      <p:sp>
        <p:nvSpPr>
          <p:cNvPr id="16" name="Dia számának helye 5"/>
          <p:cNvSpPr>
            <a:spLocks noGrp="1"/>
          </p:cNvSpPr>
          <p:nvPr>
            <p:ph type="sldNum" sz="quarter" idx="12"/>
          </p:nvPr>
        </p:nvSpPr>
        <p:spPr>
          <a:xfrm>
            <a:off x="7974041" y="6356350"/>
            <a:ext cx="4016319" cy="365125"/>
          </a:xfrm>
        </p:spPr>
        <p:txBody>
          <a:bodyPr/>
          <a:lstStyle>
            <a:lvl1pPr>
              <a:defRPr/>
            </a:lvl1pPr>
          </a:lstStyle>
          <a:p>
            <a:r>
              <a:rPr lang="hu-HU" dirty="0" err="1"/>
              <a:t>Presenter</a:t>
            </a:r>
            <a:endParaRPr lang="hu-HU" dirty="0"/>
          </a:p>
        </p:txBody>
      </p:sp>
    </p:spTree>
    <p:extLst>
      <p:ext uri="{BB962C8B-B14F-4D97-AF65-F5344CB8AC3E}">
        <p14:creationId xmlns:p14="http://schemas.microsoft.com/office/powerpoint/2010/main" val="2855060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17" name="Téglalap 16"/>
          <p:cNvSpPr/>
          <p:nvPr userDrawn="1"/>
        </p:nvSpPr>
        <p:spPr>
          <a:xfrm>
            <a:off x="8650514" y="2073509"/>
            <a:ext cx="5960401" cy="5146208"/>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Rectangle 5"/>
          <p:cNvSpPr>
            <a:spLocks/>
          </p:cNvSpPr>
          <p:nvPr userDrawn="1"/>
        </p:nvSpPr>
        <p:spPr bwMode="auto">
          <a:xfrm>
            <a:off x="0" y="0"/>
            <a:ext cx="12192000" cy="1368000"/>
          </a:xfrm>
          <a:prstGeom prst="rect">
            <a:avLst/>
          </a:prstGeom>
          <a:blipFill dpi="0" rotWithShape="1">
            <a:blip r:embed="rId3"/>
            <a:srcRect/>
            <a:stretch>
              <a:fillRect l="-343" t="-344738" r="-149" b="-55264"/>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25827"/>
            <a:ext cx="12192000" cy="1393827"/>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Cím 1"/>
          <p:cNvSpPr>
            <a:spLocks noGrp="1"/>
          </p:cNvSpPr>
          <p:nvPr>
            <p:ph type="ctrTitle" hasCustomPrompt="1"/>
          </p:nvPr>
        </p:nvSpPr>
        <p:spPr>
          <a:xfrm>
            <a:off x="0" y="115697"/>
            <a:ext cx="12191999"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
        <p:nvSpPr>
          <p:cNvPr id="3" name="Alcím 2"/>
          <p:cNvSpPr>
            <a:spLocks noGrp="1"/>
          </p:cNvSpPr>
          <p:nvPr>
            <p:ph type="subTitle" idx="1" hasCustomPrompt="1"/>
          </p:nvPr>
        </p:nvSpPr>
        <p:spPr>
          <a:xfrm>
            <a:off x="304800" y="1785257"/>
            <a:ext cx="11520616" cy="3472543"/>
          </a:xfrm>
        </p:spPr>
        <p:txBody>
          <a:bodyPr/>
          <a:lstStyle>
            <a:lvl1pPr marL="0" indent="0" algn="l">
              <a:buNone/>
              <a:defRPr sz="1800">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Text</a:t>
            </a:r>
          </a:p>
        </p:txBody>
      </p:sp>
      <p:sp>
        <p:nvSpPr>
          <p:cNvPr id="6" name="Dia számának helye 5"/>
          <p:cNvSpPr>
            <a:spLocks noGrp="1"/>
          </p:cNvSpPr>
          <p:nvPr>
            <p:ph type="sldNum" sz="quarter" idx="12"/>
          </p:nvPr>
        </p:nvSpPr>
        <p:spPr>
          <a:xfrm>
            <a:off x="7974041" y="6356350"/>
            <a:ext cx="4016319" cy="365125"/>
          </a:xfrm>
        </p:spPr>
        <p:txBody>
          <a:bodyPr/>
          <a:lstStyle/>
          <a:p>
            <a:fld id="{20ACD759-7348-4706-BB2F-2FED9933A566}" type="slidenum">
              <a:rPr lang="hu-HU" smtClean="0"/>
              <a:t>‹#›</a:t>
            </a:fld>
            <a:endParaRPr lang="hu-HU"/>
          </a:p>
        </p:txBody>
      </p:sp>
      <p:pic>
        <p:nvPicPr>
          <p:cNvPr id="10" name="Picture 4" descr="pasted-image.tiff"/>
          <p:cNvPicPr>
            <a:picLocks noChangeAspect="1"/>
          </p:cNvPicPr>
          <p:nvPr userDrawn="1"/>
        </p:nvPicPr>
        <p:blipFill>
          <a:blip r:embed="rId4">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Tree>
    <p:extLst>
      <p:ext uri="{BB962C8B-B14F-4D97-AF65-F5344CB8AC3E}">
        <p14:creationId xmlns:p14="http://schemas.microsoft.com/office/powerpoint/2010/main" val="940486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14287"/>
            <a:ext cx="12192000" cy="1393826"/>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3" name="Alcím 2"/>
          <p:cNvSpPr>
            <a:spLocks noGrp="1"/>
          </p:cNvSpPr>
          <p:nvPr>
            <p:ph type="subTitle" idx="1" hasCustomPrompt="1"/>
          </p:nvPr>
        </p:nvSpPr>
        <p:spPr>
          <a:xfrm>
            <a:off x="1524000" y="3602038"/>
            <a:ext cx="9144000" cy="1655762"/>
          </a:xfrm>
        </p:spPr>
        <p:txBody>
          <a:bodyPr/>
          <a:lstStyle>
            <a:lvl1pPr marL="0" indent="0" algn="ctr">
              <a:buNone/>
              <a:defRPr sz="2400" b="1">
                <a:solidFill>
                  <a:schemeClr val="bg1"/>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Text</a:t>
            </a:r>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
        <p:nvSpPr>
          <p:cNvPr id="18" name="Cím 1"/>
          <p:cNvSpPr>
            <a:spLocks noGrp="1"/>
          </p:cNvSpPr>
          <p:nvPr>
            <p:ph type="ctrTitle" hasCustomPrompt="1"/>
          </p:nvPr>
        </p:nvSpPr>
        <p:spPr>
          <a:xfrm>
            <a:off x="0" y="115697"/>
            <a:ext cx="12191999"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Tree>
    <p:extLst>
      <p:ext uri="{BB962C8B-B14F-4D97-AF65-F5344CB8AC3E}">
        <p14:creationId xmlns:p14="http://schemas.microsoft.com/office/powerpoint/2010/main" val="1990355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14287"/>
            <a:ext cx="12192000" cy="1393826"/>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Téglalap 1"/>
          <p:cNvSpPr/>
          <p:nvPr userDrawn="1"/>
        </p:nvSpPr>
        <p:spPr>
          <a:xfrm>
            <a:off x="0" y="1369029"/>
            <a:ext cx="12192000" cy="5389854"/>
          </a:xfrm>
          <a:prstGeom prst="rect">
            <a:avLst/>
          </a:prstGeom>
          <a:solidFill>
            <a:schemeClr val="tx1">
              <a:alpha val="66000"/>
            </a:schemeClr>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Alcím 2"/>
          <p:cNvSpPr>
            <a:spLocks noGrp="1"/>
          </p:cNvSpPr>
          <p:nvPr>
            <p:ph type="subTitle" idx="1" hasCustomPrompt="1"/>
          </p:nvPr>
        </p:nvSpPr>
        <p:spPr>
          <a:xfrm>
            <a:off x="1524000" y="3602038"/>
            <a:ext cx="9144000" cy="1655762"/>
          </a:xfrm>
        </p:spPr>
        <p:txBody>
          <a:bodyPr/>
          <a:lstStyle>
            <a:lvl1pPr marL="0" indent="0" algn="ctr">
              <a:buNone/>
              <a:defRPr sz="2400" b="1">
                <a:solidFill>
                  <a:schemeClr val="bg1"/>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Text</a:t>
            </a:r>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4"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
        <p:nvSpPr>
          <p:cNvPr id="18" name="Cím 1"/>
          <p:cNvSpPr>
            <a:spLocks noGrp="1"/>
          </p:cNvSpPr>
          <p:nvPr>
            <p:ph type="ctrTitle" hasCustomPrompt="1"/>
          </p:nvPr>
        </p:nvSpPr>
        <p:spPr>
          <a:xfrm>
            <a:off x="0" y="115697"/>
            <a:ext cx="12192000"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Tree>
    <p:extLst>
      <p:ext uri="{BB962C8B-B14F-4D97-AF65-F5344CB8AC3E}">
        <p14:creationId xmlns:p14="http://schemas.microsoft.com/office/powerpoint/2010/main" val="3973563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4_Címdia">
    <p:spTree>
      <p:nvGrpSpPr>
        <p:cNvPr id="1" name=""/>
        <p:cNvGrpSpPr/>
        <p:nvPr/>
      </p:nvGrpSpPr>
      <p:grpSpPr>
        <a:xfrm>
          <a:off x="0" y="0"/>
          <a:ext cx="0" cy="0"/>
          <a:chOff x="0" y="0"/>
          <a:chExt cx="0" cy="0"/>
        </a:xfrm>
      </p:grpSpPr>
      <p:sp>
        <p:nvSpPr>
          <p:cNvPr id="17" name="Téglalap 16"/>
          <p:cNvSpPr/>
          <p:nvPr userDrawn="1"/>
        </p:nvSpPr>
        <p:spPr>
          <a:xfrm>
            <a:off x="8650514" y="2073509"/>
            <a:ext cx="5960401" cy="5146208"/>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Rectangle 5"/>
          <p:cNvSpPr>
            <a:spLocks/>
          </p:cNvSpPr>
          <p:nvPr userDrawn="1"/>
        </p:nvSpPr>
        <p:spPr bwMode="auto">
          <a:xfrm>
            <a:off x="0" y="0"/>
            <a:ext cx="12192000" cy="1368000"/>
          </a:xfrm>
          <a:prstGeom prst="rect">
            <a:avLst/>
          </a:prstGeom>
          <a:blipFill dpi="0" rotWithShape="1">
            <a:blip r:embed="rId3"/>
            <a:srcRect/>
            <a:stretch>
              <a:fillRect l="-343" t="-344738" r="-149" b="-55264"/>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25827"/>
            <a:ext cx="12192000" cy="1393827"/>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Cím 1"/>
          <p:cNvSpPr>
            <a:spLocks noGrp="1"/>
          </p:cNvSpPr>
          <p:nvPr>
            <p:ph type="ctrTitle" hasCustomPrompt="1"/>
          </p:nvPr>
        </p:nvSpPr>
        <p:spPr>
          <a:xfrm>
            <a:off x="0" y="115697"/>
            <a:ext cx="12192000"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
        <p:nvSpPr>
          <p:cNvPr id="3" name="Alcím 2"/>
          <p:cNvSpPr>
            <a:spLocks noGrp="1"/>
          </p:cNvSpPr>
          <p:nvPr>
            <p:ph type="subTitle" idx="1" hasCustomPrompt="1"/>
          </p:nvPr>
        </p:nvSpPr>
        <p:spPr>
          <a:xfrm>
            <a:off x="0" y="3037114"/>
            <a:ext cx="12192000" cy="2220686"/>
          </a:xfrm>
        </p:spPr>
        <p:txBody>
          <a:bodyPr>
            <a:normAutofit/>
          </a:bodyPr>
          <a:lstStyle>
            <a:lvl1pPr marL="0" indent="0" algn="ctr">
              <a:buNone/>
              <a:defRPr sz="8000" b="1">
                <a:solidFill>
                  <a:srgbClr val="800F12"/>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MESSAGE</a:t>
            </a:r>
          </a:p>
        </p:txBody>
      </p:sp>
      <p:sp>
        <p:nvSpPr>
          <p:cNvPr id="6" name="Dia számának helye 5"/>
          <p:cNvSpPr>
            <a:spLocks noGrp="1"/>
          </p:cNvSpPr>
          <p:nvPr>
            <p:ph type="sldNum" sz="quarter" idx="12"/>
          </p:nvPr>
        </p:nvSpPr>
        <p:spPr>
          <a:xfrm>
            <a:off x="7974041" y="6356350"/>
            <a:ext cx="4016319" cy="365125"/>
          </a:xfrm>
        </p:spPr>
        <p:txBody>
          <a:bodyPr/>
          <a:lstStyle/>
          <a:p>
            <a:fld id="{20ACD759-7348-4706-BB2F-2FED9933A566}" type="slidenum">
              <a:rPr lang="hu-HU" smtClean="0"/>
              <a:t>‹#›</a:t>
            </a:fld>
            <a:endParaRPr lang="hu-HU"/>
          </a:p>
        </p:txBody>
      </p:sp>
      <p:pic>
        <p:nvPicPr>
          <p:cNvPr id="10" name="Picture 4" descr="pasted-image.tiff"/>
          <p:cNvPicPr>
            <a:picLocks noChangeAspect="1"/>
          </p:cNvPicPr>
          <p:nvPr userDrawn="1"/>
        </p:nvPicPr>
        <p:blipFill>
          <a:blip r:embed="rId4">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Tree>
    <p:extLst>
      <p:ext uri="{BB962C8B-B14F-4D97-AF65-F5344CB8AC3E}">
        <p14:creationId xmlns:p14="http://schemas.microsoft.com/office/powerpoint/2010/main" val="187841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7291-8742-FB43-BFAA-42BB45A4A0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3CB3417-CD9B-5244-B36A-CF0521845F3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358195-08EF-1A4E-A840-0B83379D2BBC}"/>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2A397C35-5852-D947-995E-4993645CF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53E3E-BE4F-BD42-A531-E954ED481660}"/>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728337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ímdia">
    <p:spTree>
      <p:nvGrpSpPr>
        <p:cNvPr id="1" name=""/>
        <p:cNvGrpSpPr/>
        <p:nvPr/>
      </p:nvGrpSpPr>
      <p:grpSpPr>
        <a:xfrm>
          <a:off x="0" y="0"/>
          <a:ext cx="0" cy="0"/>
          <a:chOff x="0" y="0"/>
          <a:chExt cx="0" cy="0"/>
        </a:xfrm>
      </p:grpSpPr>
      <p:sp>
        <p:nvSpPr>
          <p:cNvPr id="17" name="Téglalap 16"/>
          <p:cNvSpPr/>
          <p:nvPr userDrawn="1"/>
        </p:nvSpPr>
        <p:spPr>
          <a:xfrm>
            <a:off x="8650514" y="2073509"/>
            <a:ext cx="5960401" cy="5146208"/>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5" name="Rectangle 5"/>
          <p:cNvSpPr>
            <a:spLocks/>
          </p:cNvSpPr>
          <p:nvPr userDrawn="1"/>
        </p:nvSpPr>
        <p:spPr bwMode="auto">
          <a:xfrm>
            <a:off x="0" y="0"/>
            <a:ext cx="12192000" cy="1368000"/>
          </a:xfrm>
          <a:prstGeom prst="rect">
            <a:avLst/>
          </a:prstGeom>
          <a:blipFill dpi="0" rotWithShape="1">
            <a:blip r:embed="rId3"/>
            <a:srcRect/>
            <a:stretch>
              <a:fillRect l="-343" t="-344738" r="-149" b="-55264"/>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25827"/>
            <a:ext cx="12192000" cy="1393827"/>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Cím 1"/>
          <p:cNvSpPr>
            <a:spLocks noGrp="1"/>
          </p:cNvSpPr>
          <p:nvPr>
            <p:ph type="ctrTitle" hasCustomPrompt="1"/>
          </p:nvPr>
        </p:nvSpPr>
        <p:spPr>
          <a:xfrm>
            <a:off x="0" y="115697"/>
            <a:ext cx="12191999"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
        <p:nvSpPr>
          <p:cNvPr id="6" name="Dia számának helye 5"/>
          <p:cNvSpPr>
            <a:spLocks noGrp="1"/>
          </p:cNvSpPr>
          <p:nvPr>
            <p:ph type="sldNum" sz="quarter" idx="12"/>
          </p:nvPr>
        </p:nvSpPr>
        <p:spPr>
          <a:xfrm>
            <a:off x="7974041" y="6356350"/>
            <a:ext cx="4016319" cy="365125"/>
          </a:xfrm>
        </p:spPr>
        <p:txBody>
          <a:bodyPr/>
          <a:lstStyle/>
          <a:p>
            <a:fld id="{20ACD759-7348-4706-BB2F-2FED9933A566}" type="slidenum">
              <a:rPr lang="hu-HU" smtClean="0"/>
              <a:t>‹#›</a:t>
            </a:fld>
            <a:endParaRPr lang="hu-HU"/>
          </a:p>
        </p:txBody>
      </p:sp>
      <p:pic>
        <p:nvPicPr>
          <p:cNvPr id="10" name="Picture 4" descr="pasted-image.tiff"/>
          <p:cNvPicPr>
            <a:picLocks noChangeAspect="1"/>
          </p:cNvPicPr>
          <p:nvPr userDrawn="1"/>
        </p:nvPicPr>
        <p:blipFill>
          <a:blip r:embed="rId4">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
        <p:nvSpPr>
          <p:cNvPr id="19" name="Alcím 2"/>
          <p:cNvSpPr>
            <a:spLocks noGrp="1"/>
          </p:cNvSpPr>
          <p:nvPr>
            <p:ph type="subTitle" idx="1" hasCustomPrompt="1"/>
          </p:nvPr>
        </p:nvSpPr>
        <p:spPr>
          <a:xfrm>
            <a:off x="444842" y="1943367"/>
            <a:ext cx="11306433" cy="935757"/>
          </a:xfrm>
        </p:spPr>
        <p:txBody>
          <a:bodyPr/>
          <a:lstStyle>
            <a:lvl1pPr marL="0" indent="0" algn="l">
              <a:buNone/>
              <a:defRPr sz="2400" b="1">
                <a:solidFill>
                  <a:srgbClr val="800F12"/>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err="1"/>
              <a:t>Subheadline</a:t>
            </a:r>
            <a:endParaRPr lang="hu-HU" dirty="0"/>
          </a:p>
        </p:txBody>
      </p:sp>
      <p:sp>
        <p:nvSpPr>
          <p:cNvPr id="26" name="Szöveg helye 2"/>
          <p:cNvSpPr>
            <a:spLocks noGrp="1"/>
          </p:cNvSpPr>
          <p:nvPr>
            <p:ph type="body" idx="13" hasCustomPrompt="1"/>
          </p:nvPr>
        </p:nvSpPr>
        <p:spPr>
          <a:xfrm>
            <a:off x="427511" y="2983377"/>
            <a:ext cx="11323764" cy="2882801"/>
          </a:xfrm>
        </p:spPr>
        <p:txBody>
          <a:bodyPr>
            <a:normAutofit/>
          </a:bodyPr>
          <a:lstStyle>
            <a:lvl1pPr marL="285750" indent="-285750">
              <a:buClr>
                <a:srgbClr val="800F12"/>
              </a:buClr>
              <a:buFont typeface="Arial" panose="020B0604020202020204" pitchFamily="34" charset="0"/>
              <a:buChar char="•"/>
              <a:defRPr sz="1800">
                <a:solidFill>
                  <a:schemeClr val="tx1"/>
                </a:solidFill>
                <a:latin typeface="K2d" panose="00000500000000000000" pitchFamily="2" charset="-34"/>
                <a:cs typeface="K2d" panose="00000500000000000000" pitchFamily="2" charset="-3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dirty="0"/>
              <a:t>text</a:t>
            </a:r>
          </a:p>
        </p:txBody>
      </p:sp>
    </p:spTree>
    <p:extLst>
      <p:ext uri="{BB962C8B-B14F-4D97-AF65-F5344CB8AC3E}">
        <p14:creationId xmlns:p14="http://schemas.microsoft.com/office/powerpoint/2010/main" val="55658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2" name="Téglalap 1"/>
          <p:cNvSpPr/>
          <p:nvPr userDrawn="1"/>
        </p:nvSpPr>
        <p:spPr>
          <a:xfrm>
            <a:off x="0" y="0"/>
            <a:ext cx="12192000" cy="6758883"/>
          </a:xfrm>
          <a:prstGeom prst="rect">
            <a:avLst/>
          </a:prstGeom>
          <a:solidFill>
            <a:schemeClr val="tx1">
              <a:alpha val="66000"/>
            </a:schemeClr>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Tree>
    <p:extLst>
      <p:ext uri="{BB962C8B-B14F-4D97-AF65-F5344CB8AC3E}">
        <p14:creationId xmlns:p14="http://schemas.microsoft.com/office/powerpoint/2010/main" val="372166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Címdia">
    <p:spTree>
      <p:nvGrpSpPr>
        <p:cNvPr id="1" name=""/>
        <p:cNvGrpSpPr/>
        <p:nvPr/>
      </p:nvGrpSpPr>
      <p:grpSpPr>
        <a:xfrm>
          <a:off x="0" y="0"/>
          <a:ext cx="0" cy="0"/>
          <a:chOff x="0" y="0"/>
          <a:chExt cx="0" cy="0"/>
        </a:xfrm>
      </p:grpSpPr>
      <p:pic>
        <p:nvPicPr>
          <p:cNvPr id="12" name="Picture 1" descr="telo2.png"/>
          <p:cNvPicPr>
            <a:picLocks noChangeAspect="1"/>
          </p:cNvPicPr>
          <p:nvPr userDrawn="1"/>
        </p:nvPicPr>
        <p:blipFill rotWithShape="1">
          <a:blip r:embed="rId2">
            <a:extLst>
              <a:ext uri="{28A0092B-C50C-407E-A947-70E740481C1C}">
                <a14:useLocalDpi xmlns:a14="http://schemas.microsoft.com/office/drawing/2010/main" val="0"/>
              </a:ext>
            </a:extLst>
          </a:blip>
          <a:srcRect l="3" t="5458" r="18940" b="23242"/>
          <a:stretch/>
        </p:blipFill>
        <p:spPr bwMode="auto">
          <a:xfrm>
            <a:off x="0" y="0"/>
            <a:ext cx="12191999" cy="684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5" name="Rectangle 5"/>
          <p:cNvSpPr>
            <a:spLocks/>
          </p:cNvSpPr>
          <p:nvPr userDrawn="1"/>
        </p:nvSpPr>
        <p:spPr bwMode="auto">
          <a:xfrm>
            <a:off x="0" y="0"/>
            <a:ext cx="12192000" cy="1368000"/>
          </a:xfrm>
          <a:prstGeom prst="rect">
            <a:avLst/>
          </a:prstGeom>
          <a:blipFill dpi="0" rotWithShape="1">
            <a:blip r:embed="rId3"/>
            <a:srcRect/>
            <a:stretch>
              <a:fillRect l="-343" t="-344738" r="-149" b="-55264"/>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sp>
        <p:nvSpPr>
          <p:cNvPr id="11" name="Rectangle 5"/>
          <p:cNvSpPr>
            <a:spLocks/>
          </p:cNvSpPr>
          <p:nvPr userDrawn="1"/>
        </p:nvSpPr>
        <p:spPr bwMode="auto">
          <a:xfrm>
            <a:off x="0" y="-25827"/>
            <a:ext cx="12192000" cy="1393827"/>
          </a:xfrm>
          <a:prstGeom prst="rect">
            <a:avLst/>
          </a:prstGeom>
          <a:solidFill>
            <a:srgbClr val="AF9164">
              <a:alpha val="84000"/>
            </a:srgbClr>
          </a:solidFill>
          <a:ln>
            <a:noFill/>
          </a:ln>
          <a:effectLst/>
        </p:spPr>
        <p:txBody>
          <a:bodyPr lIns="0" tIns="0" rIns="0" bIns="0" anchor="ctr"/>
          <a:lstStyle/>
          <a:p>
            <a:endParaRPr lang="hu-HU" altLang="hu-HU" sz="3200" b="0">
              <a:solidFill>
                <a:srgbClr val="FFFFFF"/>
              </a:solidFill>
              <a:latin typeface="Helvetica Neue Medium" charset="0"/>
              <a:ea typeface="Helvetica Neue Medium" charset="0"/>
              <a:cs typeface="Helvetica Neue Medium" charset="0"/>
              <a:sym typeface="Helvetica Neue Medium" charset="0"/>
            </a:endParaRPr>
          </a:p>
        </p:txBody>
      </p:sp>
      <p:sp>
        <p:nvSpPr>
          <p:cNvPr id="2" name="Cím 1"/>
          <p:cNvSpPr>
            <a:spLocks noGrp="1"/>
          </p:cNvSpPr>
          <p:nvPr>
            <p:ph type="ctrTitle" hasCustomPrompt="1"/>
          </p:nvPr>
        </p:nvSpPr>
        <p:spPr>
          <a:xfrm>
            <a:off x="0" y="115697"/>
            <a:ext cx="12191999" cy="905759"/>
          </a:xfrm>
        </p:spPr>
        <p:txBody>
          <a:bodyPr anchor="b">
            <a:normAutofit/>
          </a:bodyPr>
          <a:lstStyle>
            <a:lvl1pPr algn="ctr">
              <a:defRPr sz="4000" b="1">
                <a:solidFill>
                  <a:schemeClr val="bg1"/>
                </a:solidFill>
                <a:latin typeface="K2d" panose="00000500000000000000" pitchFamily="2" charset="-34"/>
                <a:cs typeface="K2d" panose="00000500000000000000" pitchFamily="2" charset="-34"/>
              </a:defRPr>
            </a:lvl1pPr>
          </a:lstStyle>
          <a:p>
            <a:r>
              <a:rPr lang="hu-HU" dirty="0" err="1"/>
              <a:t>Headline</a:t>
            </a:r>
            <a:endParaRPr lang="hu-HU" dirty="0"/>
          </a:p>
        </p:txBody>
      </p:sp>
      <p:sp>
        <p:nvSpPr>
          <p:cNvPr id="3" name="Alcím 2"/>
          <p:cNvSpPr>
            <a:spLocks noGrp="1"/>
          </p:cNvSpPr>
          <p:nvPr>
            <p:ph type="subTitle" idx="1" hasCustomPrompt="1"/>
          </p:nvPr>
        </p:nvSpPr>
        <p:spPr>
          <a:xfrm>
            <a:off x="304800" y="1785257"/>
            <a:ext cx="11520616" cy="3472543"/>
          </a:xfrm>
        </p:spPr>
        <p:txBody>
          <a:bodyPr/>
          <a:lstStyle>
            <a:lvl1pPr marL="0" indent="0" algn="l">
              <a:buNone/>
              <a:defRPr sz="1800">
                <a:solidFill>
                  <a:schemeClr val="bg1"/>
                </a:solidFill>
                <a:latin typeface="K2d" panose="00000500000000000000" pitchFamily="2" charset="-34"/>
                <a:cs typeface="K2d" panose="00000500000000000000" pitchFamily="2" charset="-3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Text</a:t>
            </a:r>
          </a:p>
        </p:txBody>
      </p:sp>
      <p:sp>
        <p:nvSpPr>
          <p:cNvPr id="6" name="Dia számának helye 5"/>
          <p:cNvSpPr>
            <a:spLocks noGrp="1"/>
          </p:cNvSpPr>
          <p:nvPr>
            <p:ph type="sldNum" sz="quarter" idx="12"/>
          </p:nvPr>
        </p:nvSpPr>
        <p:spPr>
          <a:xfrm>
            <a:off x="7974041" y="6356350"/>
            <a:ext cx="4016319" cy="365125"/>
          </a:xfrm>
        </p:spPr>
        <p:txBody>
          <a:bodyPr/>
          <a:lstStyle/>
          <a:p>
            <a:fld id="{20ACD759-7348-4706-BB2F-2FED9933A566}" type="slidenum">
              <a:rPr lang="hu-HU" smtClean="0"/>
              <a:t>‹#›</a:t>
            </a:fld>
            <a:endParaRPr lang="hu-HU"/>
          </a:p>
        </p:txBody>
      </p:sp>
      <p:pic>
        <p:nvPicPr>
          <p:cNvPr id="10" name="Picture 4" descr="pasted-image.tiff"/>
          <p:cNvPicPr>
            <a:picLocks noChangeAspect="1"/>
          </p:cNvPicPr>
          <p:nvPr userDrawn="1"/>
        </p:nvPicPr>
        <p:blipFill>
          <a:blip r:embed="rId4">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 name="Dátum helye 3"/>
          <p:cNvSpPr>
            <a:spLocks noGrp="1"/>
          </p:cNvSpPr>
          <p:nvPr>
            <p:ph type="dt" sz="half" idx="10"/>
          </p:nvPr>
        </p:nvSpPr>
        <p:spPr>
          <a:xfrm>
            <a:off x="226289" y="6356348"/>
            <a:ext cx="2493818" cy="365125"/>
          </a:xfrm>
        </p:spPr>
        <p:txBody>
          <a:bodyPr/>
          <a:lstStyle>
            <a:lvl1pPr>
              <a:defRPr>
                <a:latin typeface="K2d" panose="00000500000000000000" pitchFamily="2" charset="-34"/>
                <a:cs typeface="K2d" panose="00000500000000000000" pitchFamily="2" charset="-34"/>
              </a:defRPr>
            </a:lvl1pPr>
          </a:lstStyle>
          <a:p>
            <a:fld id="{88F7DE5E-171A-4853-B128-35E4711F9299}" type="datetimeFigureOut">
              <a:rPr lang="hu-HU" smtClean="0"/>
              <a:pPr/>
              <a:t>2020. 09. 15.</a:t>
            </a:fld>
            <a:endParaRPr lang="hu-HU" dirty="0"/>
          </a:p>
        </p:txBody>
      </p:sp>
    </p:spTree>
    <p:extLst>
      <p:ext uri="{BB962C8B-B14F-4D97-AF65-F5344CB8AC3E}">
        <p14:creationId xmlns:p14="http://schemas.microsoft.com/office/powerpoint/2010/main" val="230174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Címdia">
    <p:spTree>
      <p:nvGrpSpPr>
        <p:cNvPr id="1" name=""/>
        <p:cNvGrpSpPr/>
        <p:nvPr/>
      </p:nvGrpSpPr>
      <p:grpSpPr>
        <a:xfrm>
          <a:off x="0" y="0"/>
          <a:ext cx="0" cy="0"/>
          <a:chOff x="0" y="0"/>
          <a:chExt cx="0" cy="0"/>
        </a:xfrm>
      </p:grpSpPr>
      <p:sp>
        <p:nvSpPr>
          <p:cNvPr id="15" name="Rectangle 5"/>
          <p:cNvSpPr>
            <a:spLocks/>
          </p:cNvSpPr>
          <p:nvPr userDrawn="1"/>
        </p:nvSpPr>
        <p:spPr bwMode="auto">
          <a:xfrm>
            <a:off x="0" y="0"/>
            <a:ext cx="12193200" cy="7020000"/>
          </a:xfrm>
          <a:prstGeom prst="rect">
            <a:avLst/>
          </a:prstGeom>
          <a:blipFill dpi="0" rotWithShape="1">
            <a:blip r:embed="rId2"/>
            <a:srcRect/>
            <a:stretch>
              <a:fillRect l="-340" t="-1" r="56" b="2309"/>
            </a:stretch>
          </a:blipFill>
          <a:ln>
            <a:noFill/>
          </a:ln>
          <a:effectLst/>
        </p:spPr>
        <p:txBody>
          <a:bodyPr lIns="0" tIns="0" rIns="0" bIns="0" anchor="ctr"/>
          <a:lstStyle/>
          <a:p>
            <a:endParaRPr lang="hu-HU" altLang="hu-HU" sz="3200" b="0" u="sng" dirty="0">
              <a:solidFill>
                <a:srgbClr val="FFFFFF"/>
              </a:solidFill>
              <a:latin typeface="Helvetica Neue Medium" charset="0"/>
              <a:ea typeface="Helvetica Neue Medium" charset="0"/>
              <a:cs typeface="Helvetica Neue Medium" charset="0"/>
              <a:sym typeface="Helvetica Neue Medium" charset="0"/>
            </a:endParaRPr>
          </a:p>
        </p:txBody>
      </p:sp>
      <p:pic>
        <p:nvPicPr>
          <p:cNvPr id="10" name="Picture 4" descr="pasted-image.tiff"/>
          <p:cNvPicPr>
            <a:picLocks noChangeAspect="1"/>
          </p:cNvPicPr>
          <p:nvPr userDrawn="1"/>
        </p:nvPicPr>
        <p:blipFill>
          <a:blip r:embed="rId3">
            <a:extLst>
              <a:ext uri="{28A0092B-C50C-407E-A947-70E740481C1C}">
                <a14:useLocalDpi xmlns:a14="http://schemas.microsoft.com/office/drawing/2010/main" val="0"/>
              </a:ext>
            </a:extLst>
          </a:blip>
          <a:srcRect r="494" b="96191"/>
          <a:stretch>
            <a:fillRect/>
          </a:stretch>
        </p:blipFill>
        <p:spPr bwMode="auto">
          <a:xfrm flipV="1">
            <a:off x="0" y="6769393"/>
            <a:ext cx="12191999" cy="917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6" name="Dia számának helye 5"/>
          <p:cNvSpPr>
            <a:spLocks noGrp="1"/>
          </p:cNvSpPr>
          <p:nvPr>
            <p:ph type="sldNum" sz="quarter" idx="12"/>
          </p:nvPr>
        </p:nvSpPr>
        <p:spPr>
          <a:xfrm>
            <a:off x="7974041" y="6356350"/>
            <a:ext cx="4016319" cy="365125"/>
          </a:xfrm>
        </p:spPr>
        <p:txBody>
          <a:bodyPr/>
          <a:lstStyle>
            <a:lvl1pPr>
              <a:defRPr>
                <a:latin typeface="K2d" panose="00000500000000000000" pitchFamily="2" charset="-34"/>
                <a:cs typeface="K2d" panose="00000500000000000000" pitchFamily="2" charset="-34"/>
              </a:defRPr>
            </a:lvl1pPr>
          </a:lstStyle>
          <a:p>
            <a:fld id="{20ACD759-7348-4706-BB2F-2FED9933A566}" type="slidenum">
              <a:rPr lang="hu-HU" smtClean="0"/>
              <a:pPr/>
              <a:t>‹#›</a:t>
            </a:fld>
            <a:endParaRPr lang="hu-HU" dirty="0"/>
          </a:p>
        </p:txBody>
      </p:sp>
    </p:spTree>
    <p:extLst>
      <p:ext uri="{BB962C8B-B14F-4D97-AF65-F5344CB8AC3E}">
        <p14:creationId xmlns:p14="http://schemas.microsoft.com/office/powerpoint/2010/main" val="29629508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650513" y="2073509"/>
            <a:ext cx="3540100" cy="478448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1"/>
            <a:ext cx="12190614" cy="1367998"/>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0"/>
            <a:ext cx="12190730" cy="1368425"/>
          </a:xfrm>
          <a:custGeom>
            <a:avLst/>
            <a:gdLst/>
            <a:ahLst/>
            <a:cxnLst/>
            <a:rect l="l" t="t" r="r" b="b"/>
            <a:pathLst>
              <a:path w="12190730" h="1368425">
                <a:moveTo>
                  <a:pt x="12190614" y="0"/>
                </a:moveTo>
                <a:lnTo>
                  <a:pt x="12190614" y="1368000"/>
                </a:lnTo>
                <a:lnTo>
                  <a:pt x="0" y="1368000"/>
                </a:lnTo>
                <a:lnTo>
                  <a:pt x="0" y="0"/>
                </a:lnTo>
                <a:lnTo>
                  <a:pt x="12190614" y="0"/>
                </a:lnTo>
                <a:close/>
              </a:path>
            </a:pathLst>
          </a:custGeom>
          <a:solidFill>
            <a:srgbClr val="BDA277">
              <a:alpha val="83918"/>
            </a:srgbClr>
          </a:solidFill>
        </p:spPr>
        <p:txBody>
          <a:bodyPr wrap="square" lIns="0" tIns="0" rIns="0" bIns="0" rtlCol="0"/>
          <a:lstStyle/>
          <a:p>
            <a:endParaRPr/>
          </a:p>
        </p:txBody>
      </p:sp>
      <p:sp>
        <p:nvSpPr>
          <p:cNvPr id="19" name="bk object 19"/>
          <p:cNvSpPr/>
          <p:nvPr/>
        </p:nvSpPr>
        <p:spPr>
          <a:xfrm>
            <a:off x="0" y="6769393"/>
            <a:ext cx="12190614" cy="88606"/>
          </a:xfrm>
          <a:prstGeom prst="rect">
            <a:avLst/>
          </a:prstGeom>
          <a:blipFill>
            <a:blip r:embed="rId4"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0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1"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0170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E7F5B-EDF7-8042-9AEB-4163BB870642}"/>
              </a:ext>
            </a:extLst>
          </p:cNvPr>
          <p:cNvPicPr>
            <a:picLocks noChangeAspect="1"/>
          </p:cNvPicPr>
          <p:nvPr userDrawn="1"/>
        </p:nvPicPr>
        <p:blipFill>
          <a:blip r:embed="rId2"/>
          <a:srcRect/>
          <a:stretch/>
        </p:blipFill>
        <p:spPr>
          <a:xfrm>
            <a:off x="0" y="0"/>
            <a:ext cx="12192000" cy="6858000"/>
          </a:xfrm>
          <a:prstGeom prst="rect">
            <a:avLst/>
          </a:prstGeom>
          <a:noFill/>
        </p:spPr>
      </p:pic>
    </p:spTree>
    <p:extLst>
      <p:ext uri="{BB962C8B-B14F-4D97-AF65-F5344CB8AC3E}">
        <p14:creationId xmlns:p14="http://schemas.microsoft.com/office/powerpoint/2010/main" val="3392333210"/>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D84A-87E8-0E44-AC80-020EE3C4FE01}"/>
              </a:ext>
            </a:extLst>
          </p:cNvPr>
          <p:cNvSpPr>
            <a:spLocks noGrp="1"/>
          </p:cNvSpPr>
          <p:nvPr>
            <p:ph type="title" hasCustomPrompt="1"/>
          </p:nvPr>
        </p:nvSpPr>
        <p:spPr>
          <a:xfrm>
            <a:off x="361950" y="365125"/>
            <a:ext cx="10515600" cy="930275"/>
          </a:xfrm>
          <a:prstGeom prst="rect">
            <a:avLst/>
          </a:prstGeom>
        </p:spPr>
        <p:txBody>
          <a:bodyPr/>
          <a:lstStyle/>
          <a:p>
            <a:r>
              <a:rPr lang="en-US" dirty="0"/>
              <a:t>CLICK TO EDIT</a:t>
            </a:r>
          </a:p>
        </p:txBody>
      </p:sp>
      <p:sp>
        <p:nvSpPr>
          <p:cNvPr id="3" name="Content Placeholder 2">
            <a:extLst>
              <a:ext uri="{FF2B5EF4-FFF2-40B4-BE49-F238E27FC236}">
                <a16:creationId xmlns:a16="http://schemas.microsoft.com/office/drawing/2014/main" id="{82309AC7-D1E6-6F44-A655-3DAAA4DEF7D3}"/>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CCFA566-0AB2-F84C-B65A-3545BC4B1547}"/>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5" name="Footer Placeholder 4">
            <a:extLst>
              <a:ext uri="{FF2B5EF4-FFF2-40B4-BE49-F238E27FC236}">
                <a16:creationId xmlns:a16="http://schemas.microsoft.com/office/drawing/2014/main" id="{6179FBB8-8D4B-2F42-8604-4411B14B80C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BBB3CD2-9277-8247-8D9B-39B35F9D9DCB}"/>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1464081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AB4D-0428-5C48-BDD6-08865DF6C187}"/>
              </a:ext>
            </a:extLst>
          </p:cNvPr>
          <p:cNvSpPr>
            <a:spLocks noGrp="1"/>
          </p:cNvSpPr>
          <p:nvPr>
            <p:ph type="title" hasCustomPrompt="1"/>
          </p:nvPr>
        </p:nvSpPr>
        <p:spPr>
          <a:xfrm>
            <a:off x="831850" y="1709738"/>
            <a:ext cx="10515600" cy="2852737"/>
          </a:xfrm>
          <a:prstGeom prst="rect">
            <a:avLst/>
          </a:prstGeom>
        </p:spPr>
        <p:txBody>
          <a:bodyPr anchor="b"/>
          <a:lstStyle>
            <a:lvl1pPr>
              <a:defRPr sz="6000"/>
            </a:lvl1pPr>
          </a:lstStyle>
          <a:p>
            <a:r>
              <a:rPr lang="en-US" dirty="0"/>
              <a:t>CLICK TO EDIT</a:t>
            </a:r>
          </a:p>
        </p:txBody>
      </p:sp>
      <p:sp>
        <p:nvSpPr>
          <p:cNvPr id="3" name="Text Placeholder 2">
            <a:extLst>
              <a:ext uri="{FF2B5EF4-FFF2-40B4-BE49-F238E27FC236}">
                <a16:creationId xmlns:a16="http://schemas.microsoft.com/office/drawing/2014/main" id="{91DD0D42-6533-5247-85F1-14D99540F1B6}"/>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492130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53A4-F2EC-454C-AA64-0B53C894DB16}"/>
              </a:ext>
            </a:extLst>
          </p:cNvPr>
          <p:cNvSpPr>
            <a:spLocks noGrp="1"/>
          </p:cNvSpPr>
          <p:nvPr>
            <p:ph type="title" hasCustomPrompt="1"/>
          </p:nvPr>
        </p:nvSpPr>
        <p:spPr>
          <a:xfrm>
            <a:off x="361950" y="365125"/>
            <a:ext cx="10515600" cy="930275"/>
          </a:xfrm>
          <a:prstGeom prst="rect">
            <a:avLst/>
          </a:prstGeom>
        </p:spPr>
        <p:txBody>
          <a:bodyPr/>
          <a:lstStyle/>
          <a:p>
            <a:r>
              <a:rPr lang="en-US" dirty="0"/>
              <a:t>CLICK TO EDIT</a:t>
            </a:r>
          </a:p>
        </p:txBody>
      </p:sp>
      <p:sp>
        <p:nvSpPr>
          <p:cNvPr id="3" name="Content Placeholder 2">
            <a:extLst>
              <a:ext uri="{FF2B5EF4-FFF2-40B4-BE49-F238E27FC236}">
                <a16:creationId xmlns:a16="http://schemas.microsoft.com/office/drawing/2014/main" id="{7A4AD453-1093-EF4B-9134-A7C2E0BCD4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1D77B-F70A-674E-9EC9-1489360025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F77A2F-B565-524E-BDB0-4DDD10A1BA3C}"/>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6" name="Footer Placeholder 5">
            <a:extLst>
              <a:ext uri="{FF2B5EF4-FFF2-40B4-BE49-F238E27FC236}">
                <a16:creationId xmlns:a16="http://schemas.microsoft.com/office/drawing/2014/main" id="{649CBEF8-60FA-274E-AC5E-B99F2253066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333146-FDD4-504E-B52B-5155046FF347}"/>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1388152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2048-BF3A-FF49-B823-630CD56D435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FB38ACE-FC93-344B-9CBB-7162A88B35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142258-52EB-DC4C-A362-90A496E98C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602829-11E6-B94F-B6EE-9C90AA8771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A75C71-542B-6B4C-BA0E-F4CE16D6B2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672F2E-6F43-6447-919D-87A95D1D9C11}"/>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8" name="Footer Placeholder 7">
            <a:extLst>
              <a:ext uri="{FF2B5EF4-FFF2-40B4-BE49-F238E27FC236}">
                <a16:creationId xmlns:a16="http://schemas.microsoft.com/office/drawing/2014/main" id="{5F24B4E1-3CD2-234A-85BB-C33FD5C8E8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FAFF634-CAD6-6B4B-89EF-0516B4554FA6}"/>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401229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E665-1BCC-3841-A2D5-6A404AFB1E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AC6B2DD-A9D2-F849-90FD-B2FAD2B97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7AA796-1FA7-7C43-B5E4-6C129DFFEE93}"/>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0B53A514-6E92-5F4B-B9C4-45BD228D0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D2DFE-7C27-F04C-8F0C-684FBA520DFC}"/>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1852657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8742-674B-744B-95BB-37B6364EA6C7}"/>
              </a:ext>
            </a:extLst>
          </p:cNvPr>
          <p:cNvSpPr>
            <a:spLocks noGrp="1"/>
          </p:cNvSpPr>
          <p:nvPr>
            <p:ph type="title" hasCustomPrompt="1"/>
          </p:nvPr>
        </p:nvSpPr>
        <p:spPr>
          <a:xfrm>
            <a:off x="361950" y="365125"/>
            <a:ext cx="10515600" cy="930275"/>
          </a:xfrm>
          <a:prstGeom prst="rect">
            <a:avLst/>
          </a:prstGeom>
        </p:spPr>
        <p:txBody>
          <a:bodyPr/>
          <a:lstStyle>
            <a:lvl1pPr>
              <a:tabLst>
                <a:tab pos="395288" algn="l"/>
              </a:tabLst>
              <a:defRPr/>
            </a:lvl1pPr>
          </a:lstStyle>
          <a:p>
            <a:r>
              <a:rPr lang="en-US" dirty="0"/>
              <a:t>CLICK TO EDIT</a:t>
            </a:r>
          </a:p>
        </p:txBody>
      </p:sp>
      <p:sp>
        <p:nvSpPr>
          <p:cNvPr id="3" name="Date Placeholder 2">
            <a:extLst>
              <a:ext uri="{FF2B5EF4-FFF2-40B4-BE49-F238E27FC236}">
                <a16:creationId xmlns:a16="http://schemas.microsoft.com/office/drawing/2014/main" id="{9DEB169C-5102-3741-97F1-6E109E06DC63}"/>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4" name="Footer Placeholder 3">
            <a:extLst>
              <a:ext uri="{FF2B5EF4-FFF2-40B4-BE49-F238E27FC236}">
                <a16:creationId xmlns:a16="http://schemas.microsoft.com/office/drawing/2014/main" id="{DE04D1D8-44A9-354E-8B86-5701904A255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76CC12-0CF0-3D4D-A7C2-D25421BE8E30}"/>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2585857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4F19BA-A1E5-EC47-9C10-457B158D735F}"/>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3" name="Footer Placeholder 2">
            <a:extLst>
              <a:ext uri="{FF2B5EF4-FFF2-40B4-BE49-F238E27FC236}">
                <a16:creationId xmlns:a16="http://schemas.microsoft.com/office/drawing/2014/main" id="{203AC0E5-7B66-B74A-A1F1-720D31E5F38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615F545-FD07-4342-BCCC-898B001FD6C6}"/>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581945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48D6-7C71-A64F-B556-481F4EA1D30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8EDF9B-19C3-F94B-91BD-554475B47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886CC4-7EC0-8A4D-9134-A56361B0E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C19920-2660-074A-B23D-F337D75FEFDC}"/>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6" name="Footer Placeholder 5">
            <a:extLst>
              <a:ext uri="{FF2B5EF4-FFF2-40B4-BE49-F238E27FC236}">
                <a16:creationId xmlns:a16="http://schemas.microsoft.com/office/drawing/2014/main" id="{3198EF96-09DC-F34E-9C40-A3965DD53DC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438C441-922F-434F-8B20-0DD3BE778B29}"/>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2134520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23E8-C3B6-4943-950F-631FD8933C2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FBC995-3711-1747-9D92-83AF58912D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14EEB6-CCD2-6E45-9626-F91642A3B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9DB2F0-C8EF-A441-847A-0A211A8671FC}"/>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6" name="Footer Placeholder 5">
            <a:extLst>
              <a:ext uri="{FF2B5EF4-FFF2-40B4-BE49-F238E27FC236}">
                <a16:creationId xmlns:a16="http://schemas.microsoft.com/office/drawing/2014/main" id="{000D6A77-133D-9446-BF3E-F9358C1679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C904B4-7819-9D48-A51E-7EF4B11886CA}"/>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3442150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977B-1F67-F546-B088-CF12B551FD23}"/>
              </a:ext>
            </a:extLst>
          </p:cNvPr>
          <p:cNvSpPr>
            <a:spLocks noGrp="1"/>
          </p:cNvSpPr>
          <p:nvPr>
            <p:ph type="title"/>
          </p:nvPr>
        </p:nvSpPr>
        <p:spPr>
          <a:xfrm>
            <a:off x="361950" y="365125"/>
            <a:ext cx="10515600" cy="930275"/>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65CA1C-B14A-7342-94DA-6058CA0C1D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9B05F-7BB8-1648-933A-08C768AA5363}"/>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5" name="Footer Placeholder 4">
            <a:extLst>
              <a:ext uri="{FF2B5EF4-FFF2-40B4-BE49-F238E27FC236}">
                <a16:creationId xmlns:a16="http://schemas.microsoft.com/office/drawing/2014/main" id="{2D5587B2-9453-0C44-A8AE-9B2827822D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2F037B-983E-C64A-8A5F-1B46282436B4}"/>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2348769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48F446-90DA-7749-855B-B9F7E98102B4}"/>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144181-A0A6-904F-8557-775E20CC20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C0118-2531-BE4E-AF8E-3BB1BBA2C767}"/>
              </a:ext>
            </a:extLst>
          </p:cNvPr>
          <p:cNvSpPr>
            <a:spLocks noGrp="1"/>
          </p:cNvSpPr>
          <p:nvPr>
            <p:ph type="dt" sz="half" idx="10"/>
          </p:nvPr>
        </p:nvSpPr>
        <p:spPr>
          <a:xfrm>
            <a:off x="838200" y="6356350"/>
            <a:ext cx="2743200" cy="365125"/>
          </a:xfrm>
          <a:prstGeom prst="rect">
            <a:avLst/>
          </a:prstGeom>
        </p:spPr>
        <p:txBody>
          <a:bodyPr/>
          <a:lstStyle/>
          <a:p>
            <a:fld id="{F521B159-38BE-0B4F-AA73-6C7E7780B417}" type="datetimeFigureOut">
              <a:rPr lang="en-US" smtClean="0"/>
              <a:t>9/18/20</a:t>
            </a:fld>
            <a:endParaRPr lang="en-US"/>
          </a:p>
        </p:txBody>
      </p:sp>
      <p:sp>
        <p:nvSpPr>
          <p:cNvPr id="5" name="Footer Placeholder 4">
            <a:extLst>
              <a:ext uri="{FF2B5EF4-FFF2-40B4-BE49-F238E27FC236}">
                <a16:creationId xmlns:a16="http://schemas.microsoft.com/office/drawing/2014/main" id="{152EC409-F8AE-B245-B829-B89A3E326B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03CBFB3-94AB-D64C-A32E-DEF6881E2284}"/>
              </a:ext>
            </a:extLst>
          </p:cNvPr>
          <p:cNvSpPr>
            <a:spLocks noGrp="1"/>
          </p:cNvSpPr>
          <p:nvPr>
            <p:ph type="sldNum" sz="quarter" idx="12"/>
          </p:nvPr>
        </p:nvSpPr>
        <p:spPr>
          <a:xfrm>
            <a:off x="8610600" y="6356350"/>
            <a:ext cx="2743200" cy="365125"/>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2794941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90A9-AEB6-9440-849A-0BA71877F9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3C357E4-6E9F-5A46-A331-AD22BF8F687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E630863-9735-E949-B02E-CF7B8728655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52ED316-CFEC-0F4C-8CAD-7D3FE31B9F9C}"/>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6" name="Footer Placeholder 5">
            <a:extLst>
              <a:ext uri="{FF2B5EF4-FFF2-40B4-BE49-F238E27FC236}">
                <a16:creationId xmlns:a16="http://schemas.microsoft.com/office/drawing/2014/main" id="{E7AD3003-733F-AF45-9CBF-7E817D6DE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64D99-9EE9-6044-BE56-D8FB56857273}"/>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2641389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89ACB-8512-A243-991A-264349D151E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F95695-2B0D-784F-9DCA-86C1F3BDE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F15365-B5EA-1045-A4CB-A39EBB79B27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69CAA14-2335-C24F-B873-A5388A2A2D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EB875DF-C8AE-A947-9EB9-4220E43BE5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D6919E-7557-C94B-B906-B6E67914AF20}"/>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8" name="Footer Placeholder 7">
            <a:extLst>
              <a:ext uri="{FF2B5EF4-FFF2-40B4-BE49-F238E27FC236}">
                <a16:creationId xmlns:a16="http://schemas.microsoft.com/office/drawing/2014/main" id="{B6344D00-607D-404C-90D5-344EDD289E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F81A33-9340-1B48-8711-F7D3E20FB9FF}"/>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2084399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5763-A2F9-B848-8187-BA5FDF8883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BC8BAE4-671E-5342-ACD1-A1C8E69720A5}"/>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4" name="Footer Placeholder 3">
            <a:extLst>
              <a:ext uri="{FF2B5EF4-FFF2-40B4-BE49-F238E27FC236}">
                <a16:creationId xmlns:a16="http://schemas.microsoft.com/office/drawing/2014/main" id="{D0C71303-672A-A54B-9EB3-DD0554AD3A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881962-AFB0-7F43-941C-AE4825BDB3CD}"/>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334667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623FF-50EB-9F40-8B46-49ED501B3706}"/>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3" name="Footer Placeholder 2">
            <a:extLst>
              <a:ext uri="{FF2B5EF4-FFF2-40B4-BE49-F238E27FC236}">
                <a16:creationId xmlns:a16="http://schemas.microsoft.com/office/drawing/2014/main" id="{981EB4CE-862C-4E4C-B2EC-DA935DB32B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455CF5-80D6-F24A-B2E7-0B8F1892A3DB}"/>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3646362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F6D2-5EEE-9C4F-B647-A477F2CF1B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FAB0EF0-25DA-E748-B71D-F010A6F85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6680C35-9296-B84D-AE05-BF8F5E4B0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55CE9B-F173-394C-A038-70066BA970B4}"/>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6" name="Footer Placeholder 5">
            <a:extLst>
              <a:ext uri="{FF2B5EF4-FFF2-40B4-BE49-F238E27FC236}">
                <a16:creationId xmlns:a16="http://schemas.microsoft.com/office/drawing/2014/main" id="{DFFD6FA5-68EF-E142-B073-38FC05CB7B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58C68-0145-8241-A990-4862B72DB59B}"/>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644720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10D4-8472-EF45-B814-EBBA370FDC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8876189-4D99-BA45-9A52-3E06FE68B2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153116-55A1-434C-837C-A1EC1FE3A6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EB84F5-64E9-BE40-B548-778C4508F09F}"/>
              </a:ext>
            </a:extLst>
          </p:cNvPr>
          <p:cNvSpPr>
            <a:spLocks noGrp="1"/>
          </p:cNvSpPr>
          <p:nvPr>
            <p:ph type="dt" sz="half" idx="10"/>
          </p:nvPr>
        </p:nvSpPr>
        <p:spPr/>
        <p:txBody>
          <a:bodyPr/>
          <a:lstStyle/>
          <a:p>
            <a:fld id="{FB3B73F1-A55F-0E46-9AF2-6E084F1DF15F}" type="datetimeFigureOut">
              <a:rPr lang="en-US" smtClean="0"/>
              <a:t>9/15/20</a:t>
            </a:fld>
            <a:endParaRPr lang="en-US"/>
          </a:p>
        </p:txBody>
      </p:sp>
      <p:sp>
        <p:nvSpPr>
          <p:cNvPr id="6" name="Footer Placeholder 5">
            <a:extLst>
              <a:ext uri="{FF2B5EF4-FFF2-40B4-BE49-F238E27FC236}">
                <a16:creationId xmlns:a16="http://schemas.microsoft.com/office/drawing/2014/main" id="{3A4420CF-1905-914A-89FB-000B5B1E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8138B-C3EE-D941-9323-09595B96D7A6}"/>
              </a:ext>
            </a:extLst>
          </p:cNvPr>
          <p:cNvSpPr>
            <a:spLocks noGrp="1"/>
          </p:cNvSpPr>
          <p:nvPr>
            <p:ph type="sldNum" sz="quarter" idx="12"/>
          </p:nvPr>
        </p:nvSpPr>
        <p:spPr/>
        <p:txBody>
          <a:bodyPr/>
          <a:lstStyle/>
          <a:p>
            <a:fld id="{4C6EE8A5-C46E-3747-9655-4422ADDD4F31}" type="slidenum">
              <a:rPr lang="en-US" smtClean="0"/>
              <a:t>‹#›</a:t>
            </a:fld>
            <a:endParaRPr lang="en-US"/>
          </a:p>
        </p:txBody>
      </p:sp>
    </p:spTree>
    <p:extLst>
      <p:ext uri="{BB962C8B-B14F-4D97-AF65-F5344CB8AC3E}">
        <p14:creationId xmlns:p14="http://schemas.microsoft.com/office/powerpoint/2010/main" val="301718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9.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179A92-033B-CF49-A625-9DCD12EF58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8D7009-5D2F-FD48-AC07-4E11CEBB1F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32A9E7-F487-5C41-9A90-CE2D638AD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B73F1-A55F-0E46-9AF2-6E084F1DF15F}" type="datetimeFigureOut">
              <a:rPr lang="en-US" smtClean="0"/>
              <a:t>9/15/20</a:t>
            </a:fld>
            <a:endParaRPr lang="en-US"/>
          </a:p>
        </p:txBody>
      </p:sp>
      <p:sp>
        <p:nvSpPr>
          <p:cNvPr id="5" name="Footer Placeholder 4">
            <a:extLst>
              <a:ext uri="{FF2B5EF4-FFF2-40B4-BE49-F238E27FC236}">
                <a16:creationId xmlns:a16="http://schemas.microsoft.com/office/drawing/2014/main" id="{B66B4B39-8E3D-694D-8710-A58C95ACD5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7315AE-C329-6F47-8C03-AEA4FED4E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EE8A5-C46E-3747-9655-4422ADDD4F31}" type="slidenum">
              <a:rPr lang="en-US" smtClean="0"/>
              <a:t>‹#›</a:t>
            </a:fld>
            <a:endParaRPr lang="en-US"/>
          </a:p>
        </p:txBody>
      </p:sp>
    </p:spTree>
    <p:extLst>
      <p:ext uri="{BB962C8B-B14F-4D97-AF65-F5344CB8AC3E}">
        <p14:creationId xmlns:p14="http://schemas.microsoft.com/office/powerpoint/2010/main" val="3548708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7DE5E-171A-4853-B128-35E4711F9299}" type="datetimeFigureOut">
              <a:rPr lang="hu-HU" smtClean="0"/>
              <a:t>2020. 09. 15.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CD759-7348-4706-BB2F-2FED9933A566}" type="slidenum">
              <a:rPr lang="hu-HU" smtClean="0"/>
              <a:t>‹#›</a:t>
            </a:fld>
            <a:endParaRPr lang="hu-HU"/>
          </a:p>
        </p:txBody>
      </p:sp>
    </p:spTree>
    <p:extLst>
      <p:ext uri="{BB962C8B-B14F-4D97-AF65-F5344CB8AC3E}">
        <p14:creationId xmlns:p14="http://schemas.microsoft.com/office/powerpoint/2010/main" val="384311923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7EB710-077F-8648-B761-7670F4BDFA9C}"/>
              </a:ext>
            </a:extLst>
          </p:cNvPr>
          <p:cNvSpPr>
            <a:spLocks noGrp="1"/>
          </p:cNvSpPr>
          <p:nvPr>
            <p:ph type="body" idx="1"/>
          </p:nvPr>
        </p:nvSpPr>
        <p:spPr>
          <a:xfrm>
            <a:off x="361950" y="1466850"/>
            <a:ext cx="10515600" cy="47101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a:extLst>
              <a:ext uri="{FF2B5EF4-FFF2-40B4-BE49-F238E27FC236}">
                <a16:creationId xmlns:a16="http://schemas.microsoft.com/office/drawing/2014/main" id="{0A8DF1C2-B1F4-5048-93EC-2D1EC8316C93}"/>
              </a:ext>
            </a:extLst>
          </p:cNvPr>
          <p:cNvSpPr>
            <a:spLocks noGrp="1"/>
          </p:cNvSpPr>
          <p:nvPr>
            <p:ph type="title"/>
          </p:nvPr>
        </p:nvSpPr>
        <p:spPr>
          <a:xfrm>
            <a:off x="312420" y="417080"/>
            <a:ext cx="11567160" cy="943413"/>
          </a:xfrm>
          <a:prstGeom prst="rect">
            <a:avLst/>
          </a:prstGeom>
        </p:spPr>
        <p:txBody>
          <a:bodyPr vert="horz" lIns="91440" tIns="45720" rIns="91440" bIns="45720" rtlCol="0" anchor="t" anchorCtr="0">
            <a:normAutofit/>
          </a:bodyPr>
          <a:lstStyle/>
          <a:p>
            <a:r>
              <a:rPr lang="en-US" dirty="0"/>
              <a:t>CLICK TO EDIT</a:t>
            </a:r>
          </a:p>
        </p:txBody>
      </p:sp>
    </p:spTree>
    <p:extLst>
      <p:ext uri="{BB962C8B-B14F-4D97-AF65-F5344CB8AC3E}">
        <p14:creationId xmlns:p14="http://schemas.microsoft.com/office/powerpoint/2010/main" val="15816235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6000" b="0" i="0" kern="1200">
          <a:solidFill>
            <a:srgbClr val="FFF161"/>
          </a:solidFill>
          <a:latin typeface="Brandon Grotesque Light" panose="020B0303020203060202"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800" kern="1200">
          <a:solidFill>
            <a:schemeClr val="bg1"/>
          </a:solidFill>
          <a:latin typeface="TisaOT" panose="02010504030101020102" pitchFamily="2" charset="77"/>
          <a:ea typeface="+mn-ea"/>
          <a:cs typeface="TisaOT" panose="02010504030101020102"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TisaOT" panose="02010504030101020102" pitchFamily="2" charset="77"/>
          <a:ea typeface="+mn-ea"/>
          <a:cs typeface="TisaOT" panose="02010504030101020102"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TisaOT" panose="02010504030101020102" pitchFamily="2" charset="77"/>
          <a:ea typeface="+mn-ea"/>
          <a:cs typeface="TisaOT" panose="02010504030101020102"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isaOT" panose="02010504030101020102" pitchFamily="2" charset="77"/>
          <a:ea typeface="+mn-ea"/>
          <a:cs typeface="TisaOT" panose="02010504030101020102"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TisaOT" panose="02010504030101020102" pitchFamily="2" charset="77"/>
          <a:ea typeface="+mn-ea"/>
          <a:cs typeface="TisaOT" panose="02010504030101020102"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08D510-6A32-EF4E-821D-5A0F3D3CA80F}"/>
              </a:ext>
            </a:extLst>
          </p:cNvPr>
          <p:cNvSpPr txBox="1">
            <a:spLocks/>
          </p:cNvSpPr>
          <p:nvPr/>
        </p:nvSpPr>
        <p:spPr>
          <a:xfrm>
            <a:off x="522618" y="430441"/>
            <a:ext cx="10513244" cy="248041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kern="1200">
                <a:solidFill>
                  <a:srgbClr val="FFBB1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800" b="0" i="0" u="none" strike="noStrike" kern="1200" cap="none" spc="-120" normalizeH="0" baseline="0" noProof="0" dirty="0">
                <a:ln>
                  <a:noFill/>
                </a:ln>
                <a:solidFill>
                  <a:srgbClr val="FFF161"/>
                </a:solidFill>
                <a:effectLst/>
                <a:uLnTx/>
                <a:uFillTx/>
                <a:latin typeface="Calibri" panose="020F0502020204030204" pitchFamily="34" charset="0"/>
                <a:ea typeface="+mj-ea"/>
                <a:cs typeface="Calibri" panose="020F0502020204030204" pitchFamily="34" charset="0"/>
              </a:rPr>
              <a:t>IMPRESSION MANAGEMENT AND PSYCHOLOGICAL SAFETY IN HIGH PERFORMING TEAMS</a:t>
            </a:r>
            <a:endParaRPr kumimoji="0" lang="en-US" sz="5800" b="0" i="0" u="none" strike="noStrike" kern="1200" cap="none" spc="-200" normalizeH="0" baseline="0" noProof="0" dirty="0">
              <a:ln>
                <a:noFill/>
              </a:ln>
              <a:solidFill>
                <a:srgbClr val="FFF161"/>
              </a:solidFill>
              <a:effectLst/>
              <a:uLnTx/>
              <a:uFillTx/>
              <a:latin typeface="Calibri" panose="020F0502020204030204" pitchFamily="34" charset="0"/>
              <a:ea typeface="+mj-ea"/>
              <a:cs typeface="Calibri" panose="020F0502020204030204" pitchFamily="34" charset="0"/>
            </a:endParaRPr>
          </a:p>
        </p:txBody>
      </p:sp>
      <p:sp>
        <p:nvSpPr>
          <p:cNvPr id="7" name="TextBox 6">
            <a:extLst>
              <a:ext uri="{FF2B5EF4-FFF2-40B4-BE49-F238E27FC236}">
                <a16:creationId xmlns:a16="http://schemas.microsoft.com/office/drawing/2014/main" id="{DC51D52D-B2F2-204E-8110-A82638E15AC8}"/>
              </a:ext>
            </a:extLst>
          </p:cNvPr>
          <p:cNvSpPr txBox="1"/>
          <p:nvPr/>
        </p:nvSpPr>
        <p:spPr>
          <a:xfrm>
            <a:off x="676377" y="3236941"/>
            <a:ext cx="11271507"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Duena </a:t>
            </a:r>
            <a:r>
              <a:rPr kumimoji="0" lang="en-US" sz="32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Blomstrom</a:t>
            </a:r>
            <a:b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br>
            <a:r>
              <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Author, Co-Founder, CPO, </a:t>
            </a:r>
            <a:r>
              <a:rPr kumimoji="0" lang="en-US" sz="2800" b="0" i="1"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PeopleNotTech</a:t>
            </a:r>
            <a:endPar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Ffion Jones</a:t>
            </a:r>
            <a:br>
              <a:rPr kumimoji="0" lang="en-US" sz="3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br>
            <a:r>
              <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Team Coaching Expert, Partner, </a:t>
            </a:r>
            <a:r>
              <a:rPr kumimoji="0" lang="en-US" sz="2800" b="0" i="1"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PeopleNotTech</a:t>
            </a:r>
            <a:endParaRPr kumimoji="0" lang="en-US" sz="2800" b="0" i="1"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72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2466"/>
            <a:ext cx="12192000" cy="905759"/>
          </a:xfrm>
        </p:spPr>
        <p:txBody>
          <a:bodyPr>
            <a:normAutofit/>
          </a:bodyPr>
          <a:lstStyle/>
          <a:p>
            <a:r>
              <a:rPr lang="en-US" dirty="0"/>
              <a:t>LOOK OUT FOR IMPRESSION MANAGEMENT</a:t>
            </a:r>
          </a:p>
        </p:txBody>
      </p:sp>
      <p:pic>
        <p:nvPicPr>
          <p:cNvPr id="5" name="Picture 4" descr="photo-1542000551557-3fd0ad0eb15f.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847" y="1504462"/>
            <a:ext cx="7614930" cy="5080000"/>
          </a:xfrm>
          <a:prstGeom prst="rect">
            <a:avLst/>
          </a:prstGeom>
        </p:spPr>
      </p:pic>
    </p:spTree>
    <p:extLst>
      <p:ext uri="{BB962C8B-B14F-4D97-AF65-F5344CB8AC3E}">
        <p14:creationId xmlns:p14="http://schemas.microsoft.com/office/powerpoint/2010/main" val="145184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2466"/>
            <a:ext cx="12192000" cy="905759"/>
          </a:xfrm>
        </p:spPr>
        <p:txBody>
          <a:bodyPr>
            <a:normAutofit/>
          </a:bodyPr>
          <a:lstStyle/>
          <a:p>
            <a:r>
              <a:rPr lang="en-US" dirty="0"/>
              <a:t>SPEAK UP OR ELSE</a:t>
            </a:r>
          </a:p>
        </p:txBody>
      </p:sp>
      <p:pic>
        <p:nvPicPr>
          <p:cNvPr id="5" name="Picture 4" descr="A person wearing a suit and tie&#10;&#10;Description automatically generated">
            <a:extLst>
              <a:ext uri="{FF2B5EF4-FFF2-40B4-BE49-F238E27FC236}">
                <a16:creationId xmlns:a16="http://schemas.microsoft.com/office/drawing/2014/main" id="{DEDE7BCD-FE1B-834F-B0D9-4AA721A85645}"/>
              </a:ext>
            </a:extLst>
          </p:cNvPr>
          <p:cNvPicPr>
            <a:picLocks noChangeAspect="1"/>
          </p:cNvPicPr>
          <p:nvPr/>
        </p:nvPicPr>
        <p:blipFill>
          <a:blip r:embed="rId3"/>
          <a:stretch>
            <a:fillRect/>
          </a:stretch>
        </p:blipFill>
        <p:spPr>
          <a:xfrm>
            <a:off x="2286000" y="1451113"/>
            <a:ext cx="8010940" cy="5154421"/>
          </a:xfrm>
          <a:prstGeom prst="rect">
            <a:avLst/>
          </a:prstGeom>
        </p:spPr>
      </p:pic>
    </p:spTree>
    <p:extLst>
      <p:ext uri="{BB962C8B-B14F-4D97-AF65-F5344CB8AC3E}">
        <p14:creationId xmlns:p14="http://schemas.microsoft.com/office/powerpoint/2010/main" val="52411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FB6B-A8A1-EA47-AEA0-E91F5B1BFCCE}"/>
              </a:ext>
            </a:extLst>
          </p:cNvPr>
          <p:cNvSpPr>
            <a:spLocks noGrp="1"/>
          </p:cNvSpPr>
          <p:nvPr>
            <p:ph type="ctrTitle"/>
          </p:nvPr>
        </p:nvSpPr>
        <p:spPr/>
        <p:txBody>
          <a:bodyPr/>
          <a:lstStyle/>
          <a:p>
            <a:r>
              <a:rPr lang="en-US" dirty="0"/>
              <a:t>NO PS AT THE TOP</a:t>
            </a:r>
          </a:p>
        </p:txBody>
      </p:sp>
      <p:pic>
        <p:nvPicPr>
          <p:cNvPr id="5" name="Picture 4" descr="A picture containing indoor, table, sitting, wooden&#10;&#10;Description automatically generated">
            <a:extLst>
              <a:ext uri="{FF2B5EF4-FFF2-40B4-BE49-F238E27FC236}">
                <a16:creationId xmlns:a16="http://schemas.microsoft.com/office/drawing/2014/main" id="{15E88A48-29D0-A042-83FD-77222729978E}"/>
              </a:ext>
            </a:extLst>
          </p:cNvPr>
          <p:cNvPicPr>
            <a:picLocks noChangeAspect="1"/>
          </p:cNvPicPr>
          <p:nvPr/>
        </p:nvPicPr>
        <p:blipFill>
          <a:blip r:embed="rId3"/>
          <a:stretch>
            <a:fillRect/>
          </a:stretch>
        </p:blipFill>
        <p:spPr>
          <a:xfrm>
            <a:off x="2484782" y="1474565"/>
            <a:ext cx="7812388" cy="5227982"/>
          </a:xfrm>
          <a:prstGeom prst="rect">
            <a:avLst/>
          </a:prstGeom>
        </p:spPr>
      </p:pic>
    </p:spTree>
    <p:extLst>
      <p:ext uri="{BB962C8B-B14F-4D97-AF65-F5344CB8AC3E}">
        <p14:creationId xmlns:p14="http://schemas.microsoft.com/office/powerpoint/2010/main" val="824225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FB6B-A8A1-EA47-AEA0-E91F5B1BFCCE}"/>
              </a:ext>
            </a:extLst>
          </p:cNvPr>
          <p:cNvSpPr>
            <a:spLocks noGrp="1"/>
          </p:cNvSpPr>
          <p:nvPr>
            <p:ph type="ctrTitle"/>
          </p:nvPr>
        </p:nvSpPr>
        <p:spPr/>
        <p:txBody>
          <a:bodyPr/>
          <a:lstStyle/>
          <a:p>
            <a:r>
              <a:rPr lang="en-US" dirty="0"/>
              <a:t>MEASURE ALL BUT THE HUMANS</a:t>
            </a:r>
          </a:p>
        </p:txBody>
      </p:sp>
      <p:pic>
        <p:nvPicPr>
          <p:cNvPr id="5" name="Picture 4" descr="Be-curious-660x413.jpg">
            <a:extLst>
              <a:ext uri="{FF2B5EF4-FFF2-40B4-BE49-F238E27FC236}">
                <a16:creationId xmlns:a16="http://schemas.microsoft.com/office/drawing/2014/main" id="{8EAA30E3-E1D7-274E-8477-3A01F4C76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230" y="1509507"/>
            <a:ext cx="8108462" cy="5094493"/>
          </a:xfrm>
          <a:prstGeom prst="rect">
            <a:avLst/>
          </a:prstGeom>
        </p:spPr>
      </p:pic>
    </p:spTree>
    <p:extLst>
      <p:ext uri="{BB962C8B-B14F-4D97-AF65-F5344CB8AC3E}">
        <p14:creationId xmlns:p14="http://schemas.microsoft.com/office/powerpoint/2010/main" val="281150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46534" y="230547"/>
            <a:ext cx="12192000" cy="905759"/>
          </a:xfrm>
        </p:spPr>
        <p:txBody>
          <a:bodyPr>
            <a:normAutofit/>
          </a:bodyPr>
          <a:lstStyle/>
          <a:p>
            <a:r>
              <a:rPr lang="en-US" dirty="0"/>
              <a:t>REDUCE THE “HUMAN DEBT”</a:t>
            </a:r>
          </a:p>
        </p:txBody>
      </p:sp>
      <p:pic>
        <p:nvPicPr>
          <p:cNvPr id="2" name="Picture 1" descr="getty_179293184_2000150020009280494_3343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385" y="1571390"/>
            <a:ext cx="9788769" cy="4827147"/>
          </a:xfrm>
          <a:prstGeom prst="rect">
            <a:avLst/>
          </a:prstGeom>
        </p:spPr>
      </p:pic>
      <p:sp>
        <p:nvSpPr>
          <p:cNvPr id="5" name="Oval 4"/>
          <p:cNvSpPr/>
          <p:nvPr/>
        </p:nvSpPr>
        <p:spPr>
          <a:xfrm>
            <a:off x="1564859" y="1571389"/>
            <a:ext cx="3985771" cy="2461781"/>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782467" y="4113147"/>
            <a:ext cx="3944148" cy="2560685"/>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808335" y="1571390"/>
            <a:ext cx="3849075" cy="2461781"/>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598146" y="4113147"/>
            <a:ext cx="3987968" cy="2601655"/>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515975" y="1863551"/>
            <a:ext cx="4083537" cy="1348154"/>
          </a:xfrm>
          <a:prstGeom prst="rect">
            <a:avLst/>
          </a:prstGeom>
        </p:spPr>
        <p:txBody>
          <a:bodyPr vert="horz" wrap="square" lIns="91440" tIns="45720" rIns="91440" bIns="45720" rtlCol="0">
            <a:noAutofit/>
          </a:bodyPr>
          <a:lstStyle/>
          <a:p>
            <a:pPr algn="ctr">
              <a:buClr>
                <a:srgbClr val="800F12"/>
              </a:buClr>
              <a:buSzPct val="100000"/>
            </a:pPr>
            <a:r>
              <a:rPr lang="en-US" sz="4000" b="0" dirty="0">
                <a:solidFill>
                  <a:srgbClr val="FFFFFF"/>
                </a:solidFill>
                <a:latin typeface="Kd2"/>
                <a:cs typeface="Kd2"/>
              </a:rPr>
              <a:t>Focus on Team</a:t>
            </a:r>
          </a:p>
          <a:p>
            <a:pPr algn="ctr">
              <a:buClr>
                <a:srgbClr val="800F12"/>
              </a:buClr>
              <a:buSzPct val="100000"/>
            </a:pPr>
            <a:r>
              <a:rPr lang="en-US" sz="4000" dirty="0">
                <a:solidFill>
                  <a:srgbClr val="FFFFFF"/>
                </a:solidFill>
                <a:latin typeface="Kd2"/>
                <a:cs typeface="Kd2"/>
              </a:rPr>
              <a:t>And Psychological Safety</a:t>
            </a:r>
            <a:endParaRPr lang="en-US" sz="4000" b="0" dirty="0">
              <a:solidFill>
                <a:srgbClr val="FFFFFF"/>
              </a:solidFill>
              <a:latin typeface="Kd2"/>
              <a:cs typeface="Kd2"/>
            </a:endParaRPr>
          </a:p>
        </p:txBody>
      </p:sp>
      <p:sp>
        <p:nvSpPr>
          <p:cNvPr id="14" name="TextBox 13"/>
          <p:cNvSpPr txBox="1"/>
          <p:nvPr/>
        </p:nvSpPr>
        <p:spPr>
          <a:xfrm>
            <a:off x="6712772" y="4735472"/>
            <a:ext cx="4083537" cy="1348154"/>
          </a:xfrm>
          <a:prstGeom prst="rect">
            <a:avLst/>
          </a:prstGeom>
        </p:spPr>
        <p:txBody>
          <a:bodyPr vert="horz" wrap="square" lIns="91440" tIns="45720" rIns="91440" bIns="45720" rtlCol="0">
            <a:normAutofit/>
          </a:bodyPr>
          <a:lstStyle/>
          <a:p>
            <a:pPr algn="ctr">
              <a:buClr>
                <a:srgbClr val="800F12"/>
              </a:buClr>
              <a:buSzPct val="100000"/>
            </a:pPr>
            <a:r>
              <a:rPr lang="en-US" sz="4000" dirty="0">
                <a:solidFill>
                  <a:srgbClr val="FFFFFF"/>
                </a:solidFill>
                <a:latin typeface="Kd2"/>
                <a:cs typeface="Kd2"/>
              </a:rPr>
              <a:t>Organizational Permission</a:t>
            </a:r>
            <a:endParaRPr lang="en-US" sz="1800" b="0" dirty="0">
              <a:solidFill>
                <a:srgbClr val="FFFFFF"/>
              </a:solidFill>
              <a:latin typeface="Kd2"/>
              <a:cs typeface="Kd2"/>
            </a:endParaRPr>
          </a:p>
        </p:txBody>
      </p:sp>
      <p:sp>
        <p:nvSpPr>
          <p:cNvPr id="15" name="TextBox 14"/>
          <p:cNvSpPr txBox="1"/>
          <p:nvPr/>
        </p:nvSpPr>
        <p:spPr>
          <a:xfrm>
            <a:off x="6691103" y="2040123"/>
            <a:ext cx="4083537" cy="1348154"/>
          </a:xfrm>
          <a:prstGeom prst="rect">
            <a:avLst/>
          </a:prstGeom>
        </p:spPr>
        <p:txBody>
          <a:bodyPr vert="horz" wrap="square" lIns="91440" tIns="45720" rIns="91440" bIns="45720" rtlCol="0">
            <a:normAutofit/>
          </a:bodyPr>
          <a:lstStyle/>
          <a:p>
            <a:pPr algn="ctr">
              <a:buClr>
                <a:srgbClr val="800F12"/>
              </a:buClr>
              <a:buSzPct val="100000"/>
            </a:pPr>
            <a:r>
              <a:rPr lang="en-US" sz="4000" dirty="0">
                <a:solidFill>
                  <a:srgbClr val="FFFFFF"/>
                </a:solidFill>
                <a:latin typeface="Kd2"/>
                <a:cs typeface="Kd2"/>
              </a:rPr>
              <a:t>Train EQ for Leaders</a:t>
            </a:r>
            <a:endParaRPr lang="en-US" sz="1800" b="0" dirty="0">
              <a:solidFill>
                <a:srgbClr val="FFFFFF"/>
              </a:solidFill>
              <a:latin typeface="Kd2"/>
              <a:cs typeface="Kd2"/>
            </a:endParaRPr>
          </a:p>
        </p:txBody>
      </p:sp>
      <p:sp>
        <p:nvSpPr>
          <p:cNvPr id="16" name="TextBox 15"/>
          <p:cNvSpPr txBox="1"/>
          <p:nvPr/>
        </p:nvSpPr>
        <p:spPr>
          <a:xfrm>
            <a:off x="1735868" y="4707693"/>
            <a:ext cx="3643750" cy="1348154"/>
          </a:xfrm>
          <a:prstGeom prst="rect">
            <a:avLst/>
          </a:prstGeom>
        </p:spPr>
        <p:txBody>
          <a:bodyPr vert="horz" wrap="square" lIns="91440" tIns="45720" rIns="91440" bIns="45720" rtlCol="0">
            <a:normAutofit/>
          </a:bodyPr>
          <a:lstStyle/>
          <a:p>
            <a:pPr algn="ctr">
              <a:buClr>
                <a:srgbClr val="800F12"/>
              </a:buClr>
              <a:buSzPct val="100000"/>
            </a:pPr>
            <a:r>
              <a:rPr lang="en-US" sz="4000" b="0" dirty="0">
                <a:solidFill>
                  <a:srgbClr val="FFFFFF"/>
                </a:solidFill>
                <a:latin typeface="Kd2"/>
                <a:cs typeface="Kd2"/>
              </a:rPr>
              <a:t>Measurement and Actions</a:t>
            </a:r>
            <a:endParaRPr lang="en-US" sz="1800" b="0" dirty="0">
              <a:solidFill>
                <a:srgbClr val="FFFFFF"/>
              </a:solidFill>
              <a:latin typeface="Kd2"/>
              <a:cs typeface="Kd2"/>
            </a:endParaRPr>
          </a:p>
        </p:txBody>
      </p:sp>
      <p:sp>
        <p:nvSpPr>
          <p:cNvPr id="4" name="TextBox 3">
            <a:extLst>
              <a:ext uri="{FF2B5EF4-FFF2-40B4-BE49-F238E27FC236}">
                <a16:creationId xmlns:a16="http://schemas.microsoft.com/office/drawing/2014/main" id="{04940959-93C0-F044-805D-79BB31336527}"/>
              </a:ext>
            </a:extLst>
          </p:cNvPr>
          <p:cNvSpPr txBox="1"/>
          <p:nvPr/>
        </p:nvSpPr>
        <p:spPr>
          <a:xfrm>
            <a:off x="4237892" y="527538"/>
            <a:ext cx="0" cy="0"/>
          </a:xfrm>
          <a:prstGeom prst="rect">
            <a:avLst/>
          </a:prstGeom>
        </p:spPr>
        <p:txBody>
          <a:bodyPr vert="horz" wrap="none" lIns="91440" tIns="45720" rIns="91440" bIns="45720" rtlCol="0">
            <a:normAutofit fontScale="25000" lnSpcReduction="20000"/>
          </a:bodyPr>
          <a:lstStyle/>
          <a:p>
            <a:pPr marL="342900" indent="-342900">
              <a:buClr>
                <a:srgbClr val="800F12"/>
              </a:buClr>
              <a:buSzPct val="100000"/>
              <a:buFont typeface="Arial" panose="020B0604020202020204" pitchFamily="34" charset="0"/>
              <a:buChar char="•"/>
            </a:pPr>
            <a:endParaRPr lang="en-US" sz="1800" b="0" dirty="0" err="1">
              <a:solidFill>
                <a:schemeClr val="tx1"/>
              </a:solidFill>
            </a:endParaRPr>
          </a:p>
        </p:txBody>
      </p:sp>
    </p:spTree>
    <p:extLst>
      <p:ext uri="{BB962C8B-B14F-4D97-AF65-F5344CB8AC3E}">
        <p14:creationId xmlns:p14="http://schemas.microsoft.com/office/powerpoint/2010/main" val="2220882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3C26F-46E7-294B-A6DE-96D116F21968}"/>
              </a:ext>
            </a:extLst>
          </p:cNvPr>
          <p:cNvSpPr>
            <a:spLocks noGrp="1"/>
          </p:cNvSpPr>
          <p:nvPr>
            <p:ph type="ctrTitle"/>
          </p:nvPr>
        </p:nvSpPr>
        <p:spPr/>
        <p:txBody>
          <a:bodyPr/>
          <a:lstStyle/>
          <a:p>
            <a:r>
              <a:rPr lang="en-US" dirty="0"/>
              <a:t>FOCUS ON THE PEOPLE WORK</a:t>
            </a:r>
          </a:p>
        </p:txBody>
      </p:sp>
      <p:sp>
        <p:nvSpPr>
          <p:cNvPr id="2" name="TextBox 1">
            <a:extLst>
              <a:ext uri="{FF2B5EF4-FFF2-40B4-BE49-F238E27FC236}">
                <a16:creationId xmlns:a16="http://schemas.microsoft.com/office/drawing/2014/main" id="{F46D83BC-4E80-45A5-A987-0435A588FD7B}"/>
              </a:ext>
            </a:extLst>
          </p:cNvPr>
          <p:cNvSpPr txBox="1"/>
          <p:nvPr/>
        </p:nvSpPr>
        <p:spPr>
          <a:xfrm>
            <a:off x="6492418" y="2094270"/>
            <a:ext cx="4392459" cy="1677499"/>
          </a:xfrm>
          <a:prstGeom prst="rect">
            <a:avLst/>
          </a:prstGeom>
        </p:spPr>
        <p:txBody>
          <a:bodyPr vert="horz" wrap="square" lIns="91440" tIns="45720" rIns="91440" bIns="45720" rtlCol="0">
            <a:normAutofit/>
          </a:bodyPr>
          <a:lstStyle/>
          <a:p>
            <a:pPr marL="1028700" lvl="1" indent="-571500" algn="ctr">
              <a:lnSpc>
                <a:spcPct val="90000"/>
              </a:lnSpc>
              <a:spcBef>
                <a:spcPts val="1000"/>
              </a:spcBef>
              <a:buFont typeface="Wingdings" panose="05000000000000000000" pitchFamily="2" charset="2"/>
              <a:buChar char="ü"/>
            </a:pPr>
            <a:r>
              <a:rPr lang="en-US" sz="4400" b="1" dirty="0">
                <a:solidFill>
                  <a:srgbClr val="800F12"/>
                </a:solidFill>
                <a:cs typeface="K2d" panose="00000500000000000000" pitchFamily="2" charset="-34"/>
              </a:rPr>
              <a:t>Measure for “the good”</a:t>
            </a:r>
          </a:p>
          <a:p>
            <a:pPr marL="342900" indent="-342900">
              <a:buClr>
                <a:srgbClr val="800F12"/>
              </a:buClr>
              <a:buSzPct val="100000"/>
              <a:buFont typeface="Arial" panose="020B0604020202020204" pitchFamily="34" charset="0"/>
              <a:buChar char="•"/>
            </a:pPr>
            <a:endParaRPr lang="en-GB" sz="1800" b="0" dirty="0" err="1">
              <a:solidFill>
                <a:schemeClr val="tx1"/>
              </a:solidFill>
            </a:endParaRPr>
          </a:p>
        </p:txBody>
      </p:sp>
      <p:sp>
        <p:nvSpPr>
          <p:cNvPr id="3" name="TextBox 2">
            <a:extLst>
              <a:ext uri="{FF2B5EF4-FFF2-40B4-BE49-F238E27FC236}">
                <a16:creationId xmlns:a16="http://schemas.microsoft.com/office/drawing/2014/main" id="{70FF329B-DC85-4805-9434-46D7D2C38D9D}"/>
              </a:ext>
            </a:extLst>
          </p:cNvPr>
          <p:cNvSpPr txBox="1"/>
          <p:nvPr/>
        </p:nvSpPr>
        <p:spPr>
          <a:xfrm>
            <a:off x="8164286" y="1607574"/>
            <a:ext cx="3148148" cy="1578078"/>
          </a:xfrm>
          <a:prstGeom prst="rect">
            <a:avLst/>
          </a:prstGeom>
        </p:spPr>
        <p:txBody>
          <a:bodyPr vert="horz" wrap="square" lIns="91440" tIns="45720" rIns="91440" bIns="45720" rtlCol="0">
            <a:normAutofit/>
          </a:bodyPr>
          <a:lstStyle/>
          <a:p>
            <a:pPr marL="342900" indent="-342900">
              <a:buClr>
                <a:srgbClr val="800F12"/>
              </a:buClr>
              <a:buSzPct val="100000"/>
              <a:buFont typeface="Arial" panose="020B0604020202020204" pitchFamily="34" charset="0"/>
              <a:buChar char="•"/>
            </a:pPr>
            <a:endParaRPr lang="en-GB" sz="1800" b="0" dirty="0" err="1">
              <a:solidFill>
                <a:schemeClr val="tx1"/>
              </a:solidFill>
            </a:endParaRPr>
          </a:p>
        </p:txBody>
      </p:sp>
      <p:sp>
        <p:nvSpPr>
          <p:cNvPr id="6" name="TextBox 5">
            <a:extLst>
              <a:ext uri="{FF2B5EF4-FFF2-40B4-BE49-F238E27FC236}">
                <a16:creationId xmlns:a16="http://schemas.microsoft.com/office/drawing/2014/main" id="{5D0091E5-1F43-4D98-BED9-353BF197817F}"/>
              </a:ext>
            </a:extLst>
          </p:cNvPr>
          <p:cNvSpPr txBox="1"/>
          <p:nvPr/>
        </p:nvSpPr>
        <p:spPr>
          <a:xfrm>
            <a:off x="1441268" y="4289463"/>
            <a:ext cx="2821577" cy="1704703"/>
          </a:xfrm>
          <a:prstGeom prst="rect">
            <a:avLst/>
          </a:prstGeom>
        </p:spPr>
        <p:txBody>
          <a:bodyPr vert="horz" wrap="square" lIns="91440" tIns="45720" rIns="91440" bIns="45720" rtlCol="0">
            <a:normAutofit lnSpcReduction="10000"/>
          </a:bodyPr>
          <a:lstStyle/>
          <a:p>
            <a:pPr marL="571500" lvl="0" indent="-571500" algn="ctr">
              <a:lnSpc>
                <a:spcPct val="90000"/>
              </a:lnSpc>
              <a:spcBef>
                <a:spcPts val="1000"/>
              </a:spcBef>
              <a:buFont typeface="Wingdings" panose="05000000000000000000" pitchFamily="2" charset="2"/>
              <a:buChar char="ü"/>
            </a:pPr>
            <a:r>
              <a:rPr lang="en-US" sz="4100" b="1" dirty="0">
                <a:solidFill>
                  <a:srgbClr val="800F12"/>
                </a:solidFill>
                <a:cs typeface="K2d" panose="00000500000000000000" pitchFamily="2" charset="-34"/>
              </a:rPr>
              <a:t>Protect the Bubble</a:t>
            </a:r>
          </a:p>
          <a:p>
            <a:pPr marL="342900" indent="-342900">
              <a:buClr>
                <a:srgbClr val="800F12"/>
              </a:buClr>
              <a:buSzPct val="100000"/>
              <a:buFont typeface="Arial" panose="020B0604020202020204" pitchFamily="34" charset="0"/>
              <a:buChar char="•"/>
            </a:pPr>
            <a:endParaRPr lang="en-GB" sz="1800" b="0" dirty="0" err="1">
              <a:solidFill>
                <a:schemeClr val="tx1"/>
              </a:solidFill>
            </a:endParaRPr>
          </a:p>
        </p:txBody>
      </p:sp>
      <p:sp>
        <p:nvSpPr>
          <p:cNvPr id="7" name="TextBox 6">
            <a:extLst>
              <a:ext uri="{FF2B5EF4-FFF2-40B4-BE49-F238E27FC236}">
                <a16:creationId xmlns:a16="http://schemas.microsoft.com/office/drawing/2014/main" id="{A02AE927-B039-4035-A759-62EF9150CD3D}"/>
              </a:ext>
            </a:extLst>
          </p:cNvPr>
          <p:cNvSpPr txBox="1"/>
          <p:nvPr/>
        </p:nvSpPr>
        <p:spPr>
          <a:xfrm>
            <a:off x="630845" y="1312644"/>
            <a:ext cx="5068738" cy="2541939"/>
          </a:xfrm>
          <a:prstGeom prst="rect">
            <a:avLst/>
          </a:prstGeom>
        </p:spPr>
        <p:txBody>
          <a:bodyPr vert="horz" wrap="square" lIns="91440" tIns="45720" rIns="91440" bIns="45720" rtlCol="0">
            <a:normAutofit lnSpcReduction="10000"/>
          </a:bodyPr>
          <a:lstStyle/>
          <a:p>
            <a:pPr lvl="0" algn="ctr">
              <a:lnSpc>
                <a:spcPct val="90000"/>
              </a:lnSpc>
              <a:spcBef>
                <a:spcPts val="1000"/>
              </a:spcBef>
            </a:pPr>
            <a:endParaRPr lang="en-US" sz="5600" b="1" dirty="0">
              <a:solidFill>
                <a:srgbClr val="800F12"/>
              </a:solidFill>
              <a:cs typeface="K2d" panose="00000500000000000000" pitchFamily="2" charset="-34"/>
            </a:endParaRPr>
          </a:p>
          <a:p>
            <a:pPr marL="571500" lvl="0" indent="-571500" algn="ctr">
              <a:lnSpc>
                <a:spcPct val="90000"/>
              </a:lnSpc>
              <a:spcBef>
                <a:spcPts val="1000"/>
              </a:spcBef>
              <a:buFont typeface="Wingdings" panose="05000000000000000000" pitchFamily="2" charset="2"/>
              <a:buChar char="ü"/>
            </a:pPr>
            <a:r>
              <a:rPr lang="en-US" sz="4100" b="1" dirty="0">
                <a:solidFill>
                  <a:srgbClr val="800F12"/>
                </a:solidFill>
                <a:cs typeface="K2d" panose="00000500000000000000" pitchFamily="2" charset="-34"/>
              </a:rPr>
              <a:t>Make the Human-Tasks Tickets in   the Sprint</a:t>
            </a:r>
          </a:p>
          <a:p>
            <a:pPr marL="342900" indent="-342900" algn="ctr">
              <a:buClr>
                <a:srgbClr val="800F12"/>
              </a:buClr>
              <a:buSzPct val="100000"/>
              <a:buFont typeface="Arial" panose="020B0604020202020204" pitchFamily="34" charset="0"/>
              <a:buChar char="•"/>
            </a:pPr>
            <a:endParaRPr lang="en-GB" sz="1800" b="0" dirty="0" err="1">
              <a:solidFill>
                <a:schemeClr val="tx1"/>
              </a:solidFill>
            </a:endParaRPr>
          </a:p>
        </p:txBody>
      </p:sp>
      <p:sp>
        <p:nvSpPr>
          <p:cNvPr id="8" name="TextBox 7">
            <a:extLst>
              <a:ext uri="{FF2B5EF4-FFF2-40B4-BE49-F238E27FC236}">
                <a16:creationId xmlns:a16="http://schemas.microsoft.com/office/drawing/2014/main" id="{F129D7D5-3309-4D03-8B7B-10EB142E37F8}"/>
              </a:ext>
            </a:extLst>
          </p:cNvPr>
          <p:cNvSpPr txBox="1"/>
          <p:nvPr/>
        </p:nvSpPr>
        <p:spPr>
          <a:xfrm>
            <a:off x="6492418" y="4289464"/>
            <a:ext cx="4820016" cy="1813314"/>
          </a:xfrm>
          <a:prstGeom prst="rect">
            <a:avLst/>
          </a:prstGeom>
        </p:spPr>
        <p:txBody>
          <a:bodyPr vert="horz" wrap="square" lIns="91440" tIns="45720" rIns="91440" bIns="45720" rtlCol="0">
            <a:normAutofit fontScale="62500" lnSpcReduction="20000"/>
          </a:bodyPr>
          <a:lstStyle/>
          <a:p>
            <a:pPr marL="857250" lvl="0" indent="-857250" algn="ctr">
              <a:lnSpc>
                <a:spcPct val="90000"/>
              </a:lnSpc>
              <a:spcBef>
                <a:spcPts val="1000"/>
              </a:spcBef>
              <a:buFont typeface="Wingdings" panose="05000000000000000000" pitchFamily="2" charset="2"/>
              <a:buChar char="ü"/>
            </a:pPr>
            <a:r>
              <a:rPr lang="en-US" sz="6800" b="1" dirty="0">
                <a:solidFill>
                  <a:srgbClr val="800F12"/>
                </a:solidFill>
                <a:cs typeface="K2d" panose="00000500000000000000" pitchFamily="2" charset="-34"/>
              </a:rPr>
              <a:t>Obsess with the PS Conversation Space</a:t>
            </a:r>
          </a:p>
          <a:p>
            <a:pPr marL="342900" indent="-342900">
              <a:buClr>
                <a:srgbClr val="800F12"/>
              </a:buClr>
              <a:buSzPct val="100000"/>
              <a:buFont typeface="Arial" panose="020B0604020202020204" pitchFamily="34" charset="0"/>
              <a:buChar char="•"/>
            </a:pPr>
            <a:endParaRPr lang="en-GB" sz="1800" b="0" dirty="0" err="1">
              <a:solidFill>
                <a:schemeClr val="tx1"/>
              </a:solidFill>
            </a:endParaRPr>
          </a:p>
        </p:txBody>
      </p:sp>
    </p:spTree>
    <p:extLst>
      <p:ext uri="{BB962C8B-B14F-4D97-AF65-F5344CB8AC3E}">
        <p14:creationId xmlns:p14="http://schemas.microsoft.com/office/powerpoint/2010/main" val="385506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3C26F-46E7-294B-A6DE-96D116F21968}"/>
              </a:ext>
            </a:extLst>
          </p:cNvPr>
          <p:cNvSpPr>
            <a:spLocks noGrp="1"/>
          </p:cNvSpPr>
          <p:nvPr>
            <p:ph type="ctrTitle"/>
          </p:nvPr>
        </p:nvSpPr>
        <p:spPr/>
        <p:txBody>
          <a:bodyPr/>
          <a:lstStyle/>
          <a:p>
            <a:r>
              <a:rPr lang="en-US" dirty="0"/>
              <a:t>FOCUS ON THE PEOPLE WORK - INTERVENTIONS</a:t>
            </a:r>
          </a:p>
        </p:txBody>
      </p:sp>
      <p:sp>
        <p:nvSpPr>
          <p:cNvPr id="5" name="Subtitle 4">
            <a:extLst>
              <a:ext uri="{FF2B5EF4-FFF2-40B4-BE49-F238E27FC236}">
                <a16:creationId xmlns:a16="http://schemas.microsoft.com/office/drawing/2014/main" id="{A142DF9E-D7A9-2F42-9D0C-4089FEB97ACC}"/>
              </a:ext>
            </a:extLst>
          </p:cNvPr>
          <p:cNvSpPr>
            <a:spLocks noGrp="1"/>
          </p:cNvSpPr>
          <p:nvPr>
            <p:ph type="subTitle" idx="1"/>
          </p:nvPr>
        </p:nvSpPr>
        <p:spPr>
          <a:xfrm>
            <a:off x="0" y="1950720"/>
            <a:ext cx="12192000" cy="3977640"/>
          </a:xfrm>
        </p:spPr>
        <p:txBody>
          <a:bodyPr>
            <a:normAutofit fontScale="62500" lnSpcReduction="20000"/>
          </a:bodyPr>
          <a:lstStyle/>
          <a:p>
            <a:r>
              <a:rPr lang="en-US" dirty="0"/>
              <a:t>Team Re-Launches; </a:t>
            </a:r>
          </a:p>
          <a:p>
            <a:r>
              <a:rPr lang="en-US" dirty="0"/>
              <a:t>Courage Hackathons; </a:t>
            </a:r>
          </a:p>
          <a:p>
            <a:r>
              <a:rPr lang="en-US" dirty="0" err="1"/>
              <a:t>Humour</a:t>
            </a:r>
            <a:r>
              <a:rPr lang="en-US" dirty="0"/>
              <a:t> Workshops; </a:t>
            </a:r>
          </a:p>
          <a:p>
            <a:r>
              <a:rPr lang="en-US" dirty="0"/>
              <a:t>Team </a:t>
            </a:r>
            <a:r>
              <a:rPr lang="en-US" dirty="0" err="1"/>
              <a:t>B!tch</a:t>
            </a:r>
            <a:r>
              <a:rPr lang="en-US" dirty="0"/>
              <a:t> Fests; </a:t>
            </a:r>
          </a:p>
          <a:p>
            <a:r>
              <a:rPr lang="en-US" dirty="0"/>
              <a:t>Impression Management “Catch Yourself” Counters</a:t>
            </a:r>
          </a:p>
          <a:p>
            <a:endParaRPr lang="en-US" dirty="0"/>
          </a:p>
        </p:txBody>
      </p:sp>
    </p:spTree>
    <p:extLst>
      <p:ext uri="{BB962C8B-B14F-4D97-AF65-F5344CB8AC3E}">
        <p14:creationId xmlns:p14="http://schemas.microsoft.com/office/powerpoint/2010/main" val="3138699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44154" y="722923"/>
            <a:ext cx="914400" cy="914400"/>
          </a:xfrm>
          <a:prstGeom prst="rect">
            <a:avLst/>
          </a:prstGeom>
        </p:spPr>
        <p:txBody>
          <a:bodyPr vert="horz" wrap="none" lIns="91440" tIns="45720" rIns="91440" bIns="45720" rtlCol="0">
            <a:normAutofit/>
          </a:bodyPr>
          <a:lstStyle/>
          <a:p>
            <a:pPr marL="342900" indent="-342900">
              <a:buClr>
                <a:srgbClr val="800F12"/>
              </a:buClr>
              <a:buSzPct val="100000"/>
              <a:buFont typeface="Arial" panose="020B0604020202020204" pitchFamily="34" charset="0"/>
              <a:buChar char="•"/>
            </a:pPr>
            <a:endParaRPr lang="en-US" sz="1800" b="0" dirty="0" err="1">
              <a:solidFill>
                <a:schemeClr val="tx1"/>
              </a:solidFill>
            </a:endParaRPr>
          </a:p>
        </p:txBody>
      </p:sp>
      <p:pic>
        <p:nvPicPr>
          <p:cNvPr id="7" name="Picture 6" descr="logo.png">
            <a:extLst>
              <a:ext uri="{FF2B5EF4-FFF2-40B4-BE49-F238E27FC236}">
                <a16:creationId xmlns:a16="http://schemas.microsoft.com/office/drawing/2014/main" id="{0553F6B0-78B4-A044-8E9F-D45469B18C10}"/>
              </a:ext>
            </a:extLst>
          </p:cNvPr>
          <p:cNvPicPr>
            <a:picLocks noChangeAspect="1"/>
          </p:cNvPicPr>
          <p:nvPr/>
        </p:nvPicPr>
        <p:blipFill>
          <a:blip r:embed="rId3"/>
          <a:srcRect/>
          <a:stretch>
            <a:fillRect/>
          </a:stretch>
        </p:blipFill>
        <p:spPr bwMode="auto">
          <a:xfrm>
            <a:off x="2904413" y="271218"/>
            <a:ext cx="6950325" cy="914400"/>
          </a:xfrm>
          <a:prstGeom prst="rect">
            <a:avLst/>
          </a:prstGeom>
          <a:noFill/>
          <a:ln>
            <a:noFill/>
          </a:ln>
          <a:effectLst/>
        </p:spPr>
      </p:pic>
      <p:pic>
        <p:nvPicPr>
          <p:cNvPr id="5" name="Picture 4" descr="A screenshot of a cell phone&#10;&#10;Description automatically generated">
            <a:extLst>
              <a:ext uri="{FF2B5EF4-FFF2-40B4-BE49-F238E27FC236}">
                <a16:creationId xmlns:a16="http://schemas.microsoft.com/office/drawing/2014/main" id="{E944B2C0-53A7-584C-85AE-8F3025EC9D0D}"/>
              </a:ext>
            </a:extLst>
          </p:cNvPr>
          <p:cNvPicPr>
            <a:picLocks noChangeAspect="1"/>
          </p:cNvPicPr>
          <p:nvPr/>
        </p:nvPicPr>
        <p:blipFill>
          <a:blip r:embed="rId4"/>
          <a:stretch>
            <a:fillRect/>
          </a:stretch>
        </p:blipFill>
        <p:spPr>
          <a:xfrm>
            <a:off x="4439432" y="1442720"/>
            <a:ext cx="3313136" cy="5144062"/>
          </a:xfrm>
          <a:prstGeom prst="rect">
            <a:avLst/>
          </a:prstGeom>
        </p:spPr>
      </p:pic>
    </p:spTree>
    <p:extLst>
      <p:ext uri="{BB962C8B-B14F-4D97-AF65-F5344CB8AC3E}">
        <p14:creationId xmlns:p14="http://schemas.microsoft.com/office/powerpoint/2010/main" val="314335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444154" y="722923"/>
            <a:ext cx="914400" cy="914400"/>
          </a:xfrm>
          <a:prstGeom prst="rect">
            <a:avLst/>
          </a:prstGeom>
        </p:spPr>
        <p:txBody>
          <a:bodyPr vert="horz" wrap="none" lIns="91440" tIns="45720" rIns="91440" bIns="45720" rtlCol="0">
            <a:normAutofit/>
          </a:bodyPr>
          <a:lstStyle/>
          <a:p>
            <a:pPr marL="342900" indent="-342900">
              <a:buClr>
                <a:srgbClr val="800F12"/>
              </a:buClr>
              <a:buSzPct val="100000"/>
              <a:buFont typeface="Arial" panose="020B0604020202020204" pitchFamily="34" charset="0"/>
              <a:buChar char="•"/>
            </a:pPr>
            <a:endParaRPr lang="en-US" sz="1800" b="0" dirty="0" err="1">
              <a:solidFill>
                <a:schemeClr val="tx1"/>
              </a:solidFill>
            </a:endParaRPr>
          </a:p>
        </p:txBody>
      </p:sp>
      <p:pic>
        <p:nvPicPr>
          <p:cNvPr id="5" name="Picture 4" descr="Screenshot 2020-02-05 at 13.5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874" y="2096305"/>
            <a:ext cx="5158156" cy="4038772"/>
          </a:xfrm>
          <a:prstGeom prst="rect">
            <a:avLst/>
          </a:prstGeom>
        </p:spPr>
      </p:pic>
      <p:pic>
        <p:nvPicPr>
          <p:cNvPr id="6" name="Picture 5" descr="Screenshot 2020-02-05 at 13.59.01.png"/>
          <p:cNvPicPr>
            <a:picLocks noChangeAspect="1"/>
          </p:cNvPicPr>
          <p:nvPr/>
        </p:nvPicPr>
        <p:blipFill rotWithShape="1">
          <a:blip r:embed="rId4">
            <a:extLst>
              <a:ext uri="{28A0092B-C50C-407E-A947-70E740481C1C}">
                <a14:useLocalDpi xmlns:a14="http://schemas.microsoft.com/office/drawing/2010/main" val="0"/>
              </a:ext>
            </a:extLst>
          </a:blip>
          <a:srcRect l="3413" t="-1" r="4983" b="485"/>
          <a:stretch/>
        </p:blipFill>
        <p:spPr>
          <a:xfrm>
            <a:off x="727970" y="1637323"/>
            <a:ext cx="5368030" cy="4183185"/>
          </a:xfrm>
          <a:prstGeom prst="rect">
            <a:avLst/>
          </a:prstGeom>
        </p:spPr>
      </p:pic>
      <p:pic>
        <p:nvPicPr>
          <p:cNvPr id="7" name="Picture 6" descr="logo.png">
            <a:extLst>
              <a:ext uri="{FF2B5EF4-FFF2-40B4-BE49-F238E27FC236}">
                <a16:creationId xmlns:a16="http://schemas.microsoft.com/office/drawing/2014/main" id="{3A773628-8C14-A240-B597-22D5B18F7530}"/>
              </a:ext>
            </a:extLst>
          </p:cNvPr>
          <p:cNvPicPr>
            <a:picLocks noChangeAspect="1"/>
          </p:cNvPicPr>
          <p:nvPr/>
        </p:nvPicPr>
        <p:blipFill>
          <a:blip r:embed="rId5"/>
          <a:srcRect/>
          <a:stretch>
            <a:fillRect/>
          </a:stretch>
        </p:blipFill>
        <p:spPr bwMode="auto">
          <a:xfrm>
            <a:off x="2904413" y="271218"/>
            <a:ext cx="6950325" cy="914400"/>
          </a:xfrm>
          <a:prstGeom prst="rect">
            <a:avLst/>
          </a:prstGeom>
          <a:noFill/>
          <a:ln>
            <a:noFill/>
          </a:ln>
          <a:effectLst/>
        </p:spPr>
      </p:pic>
    </p:spTree>
    <p:extLst>
      <p:ext uri="{BB962C8B-B14F-4D97-AF65-F5344CB8AC3E}">
        <p14:creationId xmlns:p14="http://schemas.microsoft.com/office/powerpoint/2010/main" val="1197535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a:t>PSYCHOLOGICAL SAFETY TEAM DASHBOARD</a:t>
            </a:r>
          </a:p>
        </p:txBody>
      </p:sp>
      <p:pic>
        <p:nvPicPr>
          <p:cNvPr id="9" name="Picture 8" descr="Screenshot 2019-09-25 at 06.22.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2018187"/>
            <a:ext cx="5947713" cy="41783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4E273E3-1FD3-BB4E-B6C3-C400F150AC1F}"/>
              </a:ext>
            </a:extLst>
          </p:cNvPr>
          <p:cNvPicPr>
            <a:picLocks noChangeAspect="1"/>
          </p:cNvPicPr>
          <p:nvPr/>
        </p:nvPicPr>
        <p:blipFill>
          <a:blip r:embed="rId4"/>
          <a:stretch>
            <a:fillRect/>
          </a:stretch>
        </p:blipFill>
        <p:spPr>
          <a:xfrm>
            <a:off x="984228" y="1472372"/>
            <a:ext cx="4729636" cy="5269931"/>
          </a:xfrm>
          <a:prstGeom prst="rect">
            <a:avLst/>
          </a:prstGeom>
        </p:spPr>
      </p:pic>
    </p:spTree>
    <p:extLst>
      <p:ext uri="{BB962C8B-B14F-4D97-AF65-F5344CB8AC3E}">
        <p14:creationId xmlns:p14="http://schemas.microsoft.com/office/powerpoint/2010/main" val="3027832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510B84-94D2-7042-A338-F5CF303AEE3B}"/>
              </a:ext>
            </a:extLst>
          </p:cNvPr>
          <p:cNvSpPr/>
          <p:nvPr/>
        </p:nvSpPr>
        <p:spPr>
          <a:xfrm>
            <a:off x="3222367" y="2459504"/>
            <a:ext cx="7991734" cy="1938992"/>
          </a:xfrm>
          <a:prstGeom prst="rect">
            <a:avLst/>
          </a:prstGeom>
        </p:spPr>
        <p:txBody>
          <a:bodyPr wrap="square">
            <a:spAutoFit/>
          </a:bodyPr>
          <a:lstStyle/>
          <a:p>
            <a:r>
              <a:rPr lang="en-US" sz="4000" b="1" dirty="0">
                <a:solidFill>
                  <a:schemeClr val="bg1"/>
                </a:solidFill>
                <a:latin typeface="K2D-Regular"/>
                <a:cs typeface="K2D-Regular"/>
              </a:rPr>
              <a:t>IMPRESSION MANAGEMENT AND PSYCHOLOGICAL SAFETY </a:t>
            </a:r>
          </a:p>
          <a:p>
            <a:r>
              <a:rPr lang="en-US" sz="4000" b="1" dirty="0">
                <a:solidFill>
                  <a:schemeClr val="bg1"/>
                </a:solidFill>
                <a:latin typeface="K2D-Regular"/>
                <a:cs typeface="K2D-Regular"/>
              </a:rPr>
              <a:t>IN HIGH PERFORMING TEAMS</a:t>
            </a:r>
            <a:endParaRPr lang="en-US" sz="500" dirty="0">
              <a:solidFill>
                <a:schemeClr val="bg1"/>
              </a:solidFill>
              <a:latin typeface="K2D-Regular"/>
              <a:cs typeface="K2D-Regular"/>
            </a:endParaRPr>
          </a:p>
        </p:txBody>
      </p:sp>
    </p:spTree>
    <p:extLst>
      <p:ext uri="{BB962C8B-B14F-4D97-AF65-F5344CB8AC3E}">
        <p14:creationId xmlns:p14="http://schemas.microsoft.com/office/powerpoint/2010/main" val="379705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1717" y="4709718"/>
            <a:ext cx="5176435" cy="769441"/>
          </a:xfrm>
          <a:prstGeom prst="rect">
            <a:avLst/>
          </a:prstGeom>
        </p:spPr>
        <p:txBody>
          <a:bodyPr wrap="square">
            <a:spAutoFit/>
          </a:bodyPr>
          <a:lstStyle/>
          <a:p>
            <a:pPr algn="ctr"/>
            <a:r>
              <a:rPr lang="en-US" sz="4400" b="1" dirty="0">
                <a:solidFill>
                  <a:schemeClr val="bg1"/>
                </a:solidFill>
                <a:latin typeface="K2D-Regular"/>
                <a:cs typeface="K2D-Regular"/>
              </a:rPr>
              <a:t>THANK YOU</a:t>
            </a:r>
          </a:p>
        </p:txBody>
      </p:sp>
      <p:sp>
        <p:nvSpPr>
          <p:cNvPr id="3" name="TextBox 2">
            <a:extLst>
              <a:ext uri="{FF2B5EF4-FFF2-40B4-BE49-F238E27FC236}">
                <a16:creationId xmlns:a16="http://schemas.microsoft.com/office/drawing/2014/main" id="{FBE68944-8AF3-D747-A7F4-B9F2A1825F1A}"/>
              </a:ext>
            </a:extLst>
          </p:cNvPr>
          <p:cNvSpPr txBox="1"/>
          <p:nvPr/>
        </p:nvSpPr>
        <p:spPr>
          <a:xfrm>
            <a:off x="8132064" y="3535680"/>
            <a:ext cx="0" cy="0"/>
          </a:xfrm>
          <a:prstGeom prst="rect">
            <a:avLst/>
          </a:prstGeom>
        </p:spPr>
        <p:txBody>
          <a:bodyPr vert="horz" wrap="none" lIns="91440" tIns="45720" rIns="91440" bIns="45720" rtlCol="0">
            <a:normAutofit fontScale="25000" lnSpcReduction="20000"/>
          </a:bodyPr>
          <a:lstStyle/>
          <a:p>
            <a:pPr marL="342900" indent="-342900">
              <a:buClr>
                <a:srgbClr val="800F12"/>
              </a:buClr>
              <a:buSzPct val="100000"/>
              <a:buFont typeface="Arial" panose="020B0604020202020204" pitchFamily="34" charset="0"/>
              <a:buChar char="•"/>
            </a:pPr>
            <a:endParaRPr lang="en-US" sz="1800" b="0" dirty="0" err="1">
              <a:solidFill>
                <a:schemeClr val="tx1"/>
              </a:solidFill>
            </a:endParaRPr>
          </a:p>
        </p:txBody>
      </p:sp>
    </p:spTree>
    <p:extLst>
      <p:ext uri="{BB962C8B-B14F-4D97-AF65-F5344CB8AC3E}">
        <p14:creationId xmlns:p14="http://schemas.microsoft.com/office/powerpoint/2010/main" val="332204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What is Psychological Safety?</a:t>
            </a:r>
          </a:p>
        </p:txBody>
      </p:sp>
      <p:sp>
        <p:nvSpPr>
          <p:cNvPr id="4" name="Subtitle 3"/>
          <p:cNvSpPr>
            <a:spLocks noGrp="1"/>
          </p:cNvSpPr>
          <p:nvPr>
            <p:ph type="subTitle" idx="1"/>
          </p:nvPr>
        </p:nvSpPr>
        <p:spPr>
          <a:xfrm>
            <a:off x="1575900" y="2861165"/>
            <a:ext cx="8616460" cy="1655762"/>
          </a:xfrm>
        </p:spPr>
        <p:txBody>
          <a:bodyPr/>
          <a:lstStyle/>
          <a:p>
            <a:r>
              <a:rPr lang="en-US" i="1" dirty="0"/>
              <a:t>“</a:t>
            </a:r>
            <a:r>
              <a:rPr lang="en-US" dirty="0"/>
              <a:t>Psychological Safety is a shared belief that the team is safe for interpersonal risk taking</a:t>
            </a:r>
            <a:r>
              <a:rPr lang="en-US" i="1" dirty="0"/>
              <a:t>” Prof. Dr. Amy Edmondson </a:t>
            </a:r>
            <a:endParaRPr lang="en-US" dirty="0"/>
          </a:p>
        </p:txBody>
      </p:sp>
      <p:sp>
        <p:nvSpPr>
          <p:cNvPr id="5" name="Rectangle 4"/>
          <p:cNvSpPr/>
          <p:nvPr/>
        </p:nvSpPr>
        <p:spPr>
          <a:xfrm>
            <a:off x="908539" y="1448124"/>
            <a:ext cx="10374922" cy="1200328"/>
          </a:xfrm>
          <a:prstGeom prst="rect">
            <a:avLst/>
          </a:prstGeom>
        </p:spPr>
        <p:txBody>
          <a:bodyPr wrap="square">
            <a:spAutoFit/>
          </a:bodyPr>
          <a:lstStyle/>
          <a:p>
            <a:endParaRPr lang="en-US" sz="2400" dirty="0">
              <a:solidFill>
                <a:srgbClr val="FFFFFF"/>
              </a:solidFill>
              <a:latin typeface="K2D-Regular"/>
              <a:cs typeface="K2D-Regular"/>
            </a:endParaRPr>
          </a:p>
          <a:p>
            <a:r>
              <a:rPr lang="en-US" sz="2400" i="1" dirty="0">
                <a:solidFill>
                  <a:srgbClr val="FFFFFF"/>
                </a:solidFill>
                <a:latin typeface="K2D-Regular"/>
                <a:cs typeface="K2D-Regular"/>
              </a:rPr>
              <a:t>“(…) </a:t>
            </a:r>
            <a:r>
              <a:rPr lang="en-US" sz="2400" dirty="0">
                <a:solidFill>
                  <a:srgbClr val="FFFFFF"/>
                </a:solidFill>
                <a:latin typeface="K2D-Regular"/>
                <a:cs typeface="K2D-Regular"/>
              </a:rPr>
              <a:t>Being able to show and employ one's self without fear of negative consequences of self-image, status or career</a:t>
            </a:r>
            <a:r>
              <a:rPr lang="en-US" sz="2400" i="1" dirty="0">
                <a:solidFill>
                  <a:srgbClr val="FFFFFF"/>
                </a:solidFill>
                <a:latin typeface="K2D-Regular"/>
                <a:cs typeface="K2D-Regular"/>
              </a:rPr>
              <a:t>" (Kahn 1990)</a:t>
            </a:r>
            <a:endParaRPr lang="en-US" sz="2400" dirty="0">
              <a:solidFill>
                <a:srgbClr val="FFFFFF"/>
              </a:solidFill>
              <a:latin typeface="K2D-Regular"/>
              <a:cs typeface="K2D-Regular"/>
            </a:endParaRPr>
          </a:p>
        </p:txBody>
      </p:sp>
      <p:sp>
        <p:nvSpPr>
          <p:cNvPr id="7" name="Subtitle 1">
            <a:extLst>
              <a:ext uri="{FF2B5EF4-FFF2-40B4-BE49-F238E27FC236}">
                <a16:creationId xmlns:a16="http://schemas.microsoft.com/office/drawing/2014/main" id="{275112AC-FA9F-864D-A533-4B67814E370B}"/>
              </a:ext>
            </a:extLst>
          </p:cNvPr>
          <p:cNvSpPr txBox="1">
            <a:spLocks/>
          </p:cNvSpPr>
          <p:nvPr/>
        </p:nvSpPr>
        <p:spPr>
          <a:xfrm>
            <a:off x="1575900" y="4209549"/>
            <a:ext cx="9144000" cy="3080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K2d" panose="00000500000000000000" pitchFamily="2" charset="-34"/>
                <a:ea typeface="+mn-ea"/>
                <a:cs typeface="K2d" panose="00000500000000000000" pitchFamily="2" charset="-34"/>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 Psychologically Safe team is one that feels like family and moves mountains together. Think back of the last time you made some magic with the team, how you were open and debated and were vulnerable and learning, creating and getting stuff done. That was Psychologically Safe</a:t>
            </a:r>
            <a:r>
              <a:rPr lang="en-US" i="1" dirty="0"/>
              <a:t>.” </a:t>
            </a:r>
            <a:r>
              <a:rPr lang="en-US" i="1" dirty="0" err="1"/>
              <a:t>PeopleNotTech</a:t>
            </a:r>
            <a:r>
              <a:rPr lang="en-US" i="1" dirty="0"/>
              <a:t> 2019</a:t>
            </a:r>
            <a:endParaRPr lang="en-US" dirty="0"/>
          </a:p>
        </p:txBody>
      </p:sp>
    </p:spTree>
    <p:extLst>
      <p:ext uri="{BB962C8B-B14F-4D97-AF65-F5344CB8AC3E}">
        <p14:creationId xmlns:p14="http://schemas.microsoft.com/office/powerpoint/2010/main" val="29819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What is Psychological Safety?</a:t>
            </a:r>
          </a:p>
        </p:txBody>
      </p:sp>
      <p:sp>
        <p:nvSpPr>
          <p:cNvPr id="2" name="Subtitle 1"/>
          <p:cNvSpPr>
            <a:spLocks noGrp="1"/>
          </p:cNvSpPr>
          <p:nvPr>
            <p:ph type="subTitle" idx="1"/>
          </p:nvPr>
        </p:nvSpPr>
        <p:spPr>
          <a:xfrm>
            <a:off x="1836615" y="3035416"/>
            <a:ext cx="9144000" cy="3080116"/>
          </a:xfrm>
        </p:spPr>
        <p:txBody>
          <a:bodyPr>
            <a:normAutofit/>
          </a:bodyPr>
          <a:lstStyle/>
          <a:p>
            <a:r>
              <a:rPr lang="en-US" sz="3600" dirty="0"/>
              <a:t> </a:t>
            </a:r>
            <a:r>
              <a:rPr lang="en-US" sz="8000" dirty="0"/>
              <a:t>TEAM</a:t>
            </a:r>
            <a:r>
              <a:rPr lang="en-US" sz="3600" dirty="0"/>
              <a:t> </a:t>
            </a:r>
            <a:r>
              <a:rPr lang="en-US" sz="8000" dirty="0"/>
              <a:t>=</a:t>
            </a:r>
            <a:r>
              <a:rPr lang="en-US" sz="3600" dirty="0"/>
              <a:t> </a:t>
            </a:r>
            <a:r>
              <a:rPr lang="en-US" sz="8000" dirty="0"/>
              <a:t>FAMILY</a:t>
            </a:r>
            <a:endParaRPr lang="en-US" sz="3600" dirty="0"/>
          </a:p>
        </p:txBody>
      </p:sp>
    </p:spTree>
    <p:extLst>
      <p:ext uri="{BB962C8B-B14F-4D97-AF65-F5344CB8AC3E}">
        <p14:creationId xmlns:p14="http://schemas.microsoft.com/office/powerpoint/2010/main" val="70412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Scholars And Business</a:t>
            </a:r>
          </a:p>
        </p:txBody>
      </p:sp>
      <p:pic>
        <p:nvPicPr>
          <p:cNvPr id="5" name="Picture 4" descr="classroom-o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15" y="1758462"/>
            <a:ext cx="5202115" cy="3468077"/>
          </a:xfrm>
          <a:prstGeom prst="rect">
            <a:avLst/>
          </a:prstGeom>
        </p:spPr>
      </p:pic>
      <p:pic>
        <p:nvPicPr>
          <p:cNvPr id="6" name="Picture 5" descr="downloa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370" y="2220545"/>
            <a:ext cx="5779344" cy="3601915"/>
          </a:xfrm>
          <a:prstGeom prst="rect">
            <a:avLst/>
          </a:prstGeom>
        </p:spPr>
      </p:pic>
      <p:pic>
        <p:nvPicPr>
          <p:cNvPr id="7" name="Picture 6" descr="Screenshot 2019-09-25 at 05.15.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0287" y="2579078"/>
            <a:ext cx="6021975" cy="4007338"/>
          </a:xfrm>
          <a:prstGeom prst="rect">
            <a:avLst/>
          </a:prstGeom>
        </p:spPr>
      </p:pic>
    </p:spTree>
    <p:extLst>
      <p:ext uri="{BB962C8B-B14F-4D97-AF65-F5344CB8AC3E}">
        <p14:creationId xmlns:p14="http://schemas.microsoft.com/office/powerpoint/2010/main" val="312649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ctrTitle"/>
          </p:nvPr>
        </p:nvSpPr>
        <p:spPr/>
        <p:txBody>
          <a:bodyPr/>
          <a:lstStyle/>
          <a:p>
            <a:r>
              <a:rPr lang="en-US" dirty="0"/>
              <a:t>Google’s Project Aristotle</a:t>
            </a:r>
            <a:endParaRPr lang="hu-HU" dirty="0">
              <a:uFillTx/>
            </a:endParaRPr>
          </a:p>
        </p:txBody>
      </p:sp>
      <p:sp>
        <p:nvSpPr>
          <p:cNvPr id="2" name="Rectangle 1"/>
          <p:cNvSpPr/>
          <p:nvPr/>
        </p:nvSpPr>
        <p:spPr>
          <a:xfrm>
            <a:off x="6963873" y="1656723"/>
            <a:ext cx="4904154" cy="4524315"/>
          </a:xfrm>
          <a:prstGeom prst="rect">
            <a:avLst/>
          </a:prstGeom>
        </p:spPr>
        <p:txBody>
          <a:bodyPr wrap="square">
            <a:spAutoFit/>
          </a:bodyPr>
          <a:lstStyle/>
          <a:p>
            <a:pPr marL="457200" indent="-457200">
              <a:buFont typeface="Wingdings" pitchFamily="2" charset="2"/>
              <a:buChar char="§"/>
            </a:pPr>
            <a:r>
              <a:rPr lang="en-US" sz="3200" dirty="0">
                <a:solidFill>
                  <a:schemeClr val="bg1"/>
                </a:solidFill>
                <a:latin typeface="K2D-Regular"/>
                <a:cs typeface="K2D-Regular"/>
              </a:rPr>
              <a:t>4 years</a:t>
            </a:r>
          </a:p>
          <a:p>
            <a:pPr marL="457200" indent="-457200">
              <a:buFont typeface="Wingdings" pitchFamily="2" charset="2"/>
              <a:buChar char="§"/>
            </a:pPr>
            <a:r>
              <a:rPr lang="en-US" sz="3200" dirty="0">
                <a:solidFill>
                  <a:schemeClr val="bg1"/>
                </a:solidFill>
                <a:latin typeface="K2D-Regular"/>
                <a:cs typeface="K2D-Regular"/>
              </a:rPr>
              <a:t>50k people surveyed</a:t>
            </a:r>
          </a:p>
          <a:p>
            <a:pPr marL="457200" indent="-457200">
              <a:buFont typeface="Wingdings" pitchFamily="2" charset="2"/>
              <a:buChar char="§"/>
            </a:pPr>
            <a:r>
              <a:rPr lang="en-US" sz="3200" dirty="0">
                <a:solidFill>
                  <a:schemeClr val="bg1"/>
                </a:solidFill>
                <a:latin typeface="K2D-Regular"/>
                <a:cs typeface="K2D-Regular"/>
              </a:rPr>
              <a:t>180 teams</a:t>
            </a:r>
          </a:p>
          <a:p>
            <a:pPr marL="457200" indent="-457200">
              <a:buFont typeface="Wingdings" pitchFamily="2" charset="2"/>
              <a:buChar char="§"/>
            </a:pPr>
            <a:r>
              <a:rPr lang="en-US" sz="3200" dirty="0">
                <a:solidFill>
                  <a:schemeClr val="bg1"/>
                </a:solidFill>
                <a:latin typeface="K2D-Regular"/>
                <a:cs typeface="K2D-Regular"/>
              </a:rPr>
              <a:t>100+ variables</a:t>
            </a:r>
          </a:p>
          <a:p>
            <a:endParaRPr lang="en-US" sz="3200" dirty="0">
              <a:solidFill>
                <a:schemeClr val="bg1"/>
              </a:solidFill>
              <a:latin typeface="K2D-Regular"/>
              <a:cs typeface="K2D-Regular"/>
            </a:endParaRPr>
          </a:p>
          <a:p>
            <a:r>
              <a:rPr lang="en-US" sz="3200" dirty="0">
                <a:solidFill>
                  <a:schemeClr val="bg1"/>
                </a:solidFill>
                <a:latin typeface="K2D-Regular"/>
                <a:cs typeface="K2D-Regular"/>
              </a:rPr>
              <a:t>ALL data showing the most important lever of high performance to be Psychological Safety</a:t>
            </a:r>
          </a:p>
        </p:txBody>
      </p:sp>
      <p:pic>
        <p:nvPicPr>
          <p:cNvPr id="4" name="Picture 3" descr="IMG_324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616" y="1445846"/>
            <a:ext cx="5304691" cy="5260397"/>
          </a:xfrm>
          <a:prstGeom prst="rect">
            <a:avLst/>
          </a:prstGeom>
        </p:spPr>
      </p:pic>
    </p:spTree>
    <p:extLst>
      <p:ext uri="{BB962C8B-B14F-4D97-AF65-F5344CB8AC3E}">
        <p14:creationId xmlns:p14="http://schemas.microsoft.com/office/powerpoint/2010/main" val="103180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ctrTitle"/>
          </p:nvPr>
        </p:nvSpPr>
        <p:spPr/>
        <p:txBody>
          <a:bodyPr/>
          <a:lstStyle/>
          <a:p>
            <a:r>
              <a:rPr lang="en-US" dirty="0"/>
              <a:t>Silicon Valley’s Secret Sauce</a:t>
            </a:r>
            <a:endParaRPr lang="hu-HU" dirty="0">
              <a:uFillTx/>
            </a:endParaRPr>
          </a:p>
        </p:txBody>
      </p:sp>
      <p:sp>
        <p:nvSpPr>
          <p:cNvPr id="5" name="TextBox 4">
            <a:extLst>
              <a:ext uri="{FF2B5EF4-FFF2-40B4-BE49-F238E27FC236}">
                <a16:creationId xmlns:a16="http://schemas.microsoft.com/office/drawing/2014/main" id="{A0A26872-4B58-EB4A-A4C5-34409FA70AC9}"/>
              </a:ext>
            </a:extLst>
          </p:cNvPr>
          <p:cNvSpPr txBox="1"/>
          <p:nvPr/>
        </p:nvSpPr>
        <p:spPr>
          <a:xfrm>
            <a:off x="1219200" y="3474720"/>
            <a:ext cx="0" cy="0"/>
          </a:xfrm>
          <a:prstGeom prst="rect">
            <a:avLst/>
          </a:prstGeom>
        </p:spPr>
        <p:txBody>
          <a:bodyPr vert="horz" wrap="none" lIns="91440" tIns="45720" rIns="91440" bIns="45720" rtlCol="0">
            <a:normAutofit fontScale="25000" lnSpcReduction="20000"/>
          </a:bodyPr>
          <a:lstStyle/>
          <a:p>
            <a:pPr marL="342900" indent="-342900">
              <a:buClr>
                <a:srgbClr val="800F12"/>
              </a:buClr>
              <a:buSzPct val="100000"/>
              <a:buFont typeface="Arial" panose="020B0604020202020204" pitchFamily="34" charset="0"/>
              <a:buChar char="•"/>
            </a:pPr>
            <a:endParaRPr lang="en-US" sz="1800" b="0" dirty="0" err="1">
              <a:solidFill>
                <a:schemeClr val="tx1"/>
              </a:solidFill>
            </a:endParaRPr>
          </a:p>
        </p:txBody>
      </p:sp>
      <p:pic>
        <p:nvPicPr>
          <p:cNvPr id="11" name="Picture 10" descr="A picture containing transport, balloon, aircraft&#10;&#10;Description automatically generated">
            <a:extLst>
              <a:ext uri="{FF2B5EF4-FFF2-40B4-BE49-F238E27FC236}">
                <a16:creationId xmlns:a16="http://schemas.microsoft.com/office/drawing/2014/main" id="{EE90171D-A10D-6A42-A364-1293880F5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457047"/>
            <a:ext cx="6096000" cy="4206597"/>
          </a:xfrm>
          <a:prstGeom prst="rect">
            <a:avLst/>
          </a:prstGeom>
        </p:spPr>
      </p:pic>
      <p:pic>
        <p:nvPicPr>
          <p:cNvPr id="9" name="Picture 8" descr="A close up of a map&#10;&#10;Description automatically generated">
            <a:extLst>
              <a:ext uri="{FF2B5EF4-FFF2-40B4-BE49-F238E27FC236}">
                <a16:creationId xmlns:a16="http://schemas.microsoft.com/office/drawing/2014/main" id="{4955EC12-98DD-1B40-9CFD-D4B099C91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750" y="1879600"/>
            <a:ext cx="6940550" cy="4654550"/>
          </a:xfrm>
          <a:prstGeom prst="rect">
            <a:avLst/>
          </a:prstGeom>
        </p:spPr>
      </p:pic>
      <p:sp>
        <p:nvSpPr>
          <p:cNvPr id="13" name="Doughnut 12">
            <a:extLst>
              <a:ext uri="{FF2B5EF4-FFF2-40B4-BE49-F238E27FC236}">
                <a16:creationId xmlns:a16="http://schemas.microsoft.com/office/drawing/2014/main" id="{9A65C154-6F3C-5345-848F-3B7A4AE8251B}"/>
              </a:ext>
            </a:extLst>
          </p:cNvPr>
          <p:cNvSpPr/>
          <p:nvPr/>
        </p:nvSpPr>
        <p:spPr>
          <a:xfrm>
            <a:off x="6273800" y="1457047"/>
            <a:ext cx="3124200" cy="1971953"/>
          </a:xfrm>
          <a:prstGeom prst="donut">
            <a:avLst/>
          </a:prstGeom>
          <a:solidFill>
            <a:srgbClr val="800F12">
              <a:alpha val="68000"/>
            </a:srgbClr>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683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46534" y="230547"/>
            <a:ext cx="12192000" cy="905759"/>
          </a:xfrm>
        </p:spPr>
        <p:txBody>
          <a:bodyPr>
            <a:normAutofit/>
          </a:bodyPr>
          <a:lstStyle/>
          <a:p>
            <a:r>
              <a:rPr lang="en-US" dirty="0"/>
              <a:t>COMPONENTS OF PSYCHOLOGICAL SAFETY</a:t>
            </a:r>
          </a:p>
        </p:txBody>
      </p:sp>
      <p:pic>
        <p:nvPicPr>
          <p:cNvPr id="2" name="Picture 1" descr="getty_179293184_2000150020009280494_3343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385" y="1571390"/>
            <a:ext cx="9788769" cy="4827147"/>
          </a:xfrm>
          <a:prstGeom prst="rect">
            <a:avLst/>
          </a:prstGeom>
        </p:spPr>
      </p:pic>
      <p:sp>
        <p:nvSpPr>
          <p:cNvPr id="5" name="Oval 4"/>
          <p:cNvSpPr/>
          <p:nvPr/>
        </p:nvSpPr>
        <p:spPr>
          <a:xfrm>
            <a:off x="433753" y="2012461"/>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435227" y="2086704"/>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70277" y="2008830"/>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66614" y="4360991"/>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26704" y="4474310"/>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460157" y="4396159"/>
            <a:ext cx="3614615" cy="2266462"/>
          </a:xfrm>
          <a:prstGeom prst="ellipse">
            <a:avLst/>
          </a:prstGeom>
          <a:solidFill>
            <a:srgbClr val="800F12"/>
          </a:solidFill>
          <a:ln>
            <a:solidFill>
              <a:srgbClr val="800F1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96463" y="2795295"/>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FLEXIBILITY</a:t>
            </a:r>
            <a:endParaRPr lang="en-US" sz="1800" b="0" dirty="0">
              <a:solidFill>
                <a:srgbClr val="FFFFFF"/>
              </a:solidFill>
              <a:latin typeface="Kd2"/>
              <a:cs typeface="Kd2"/>
            </a:endParaRPr>
          </a:p>
        </p:txBody>
      </p:sp>
      <p:sp>
        <p:nvSpPr>
          <p:cNvPr id="14" name="TextBox 13"/>
          <p:cNvSpPr txBox="1"/>
          <p:nvPr/>
        </p:nvSpPr>
        <p:spPr>
          <a:xfrm>
            <a:off x="5168819" y="2779235"/>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MORALE</a:t>
            </a:r>
            <a:endParaRPr lang="en-US" sz="1800" b="0" dirty="0">
              <a:solidFill>
                <a:srgbClr val="FFFFFF"/>
              </a:solidFill>
              <a:latin typeface="Kd2"/>
              <a:cs typeface="Kd2"/>
            </a:endParaRPr>
          </a:p>
        </p:txBody>
      </p:sp>
      <p:sp>
        <p:nvSpPr>
          <p:cNvPr id="15" name="TextBox 14"/>
          <p:cNvSpPr txBox="1"/>
          <p:nvPr/>
        </p:nvSpPr>
        <p:spPr>
          <a:xfrm>
            <a:off x="8911491" y="2757391"/>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OPENNESS</a:t>
            </a:r>
            <a:endParaRPr lang="en-US" sz="1800" b="0" dirty="0">
              <a:solidFill>
                <a:srgbClr val="FFFFFF"/>
              </a:solidFill>
              <a:latin typeface="Kd2"/>
              <a:cs typeface="Kd2"/>
            </a:endParaRPr>
          </a:p>
        </p:txBody>
      </p:sp>
      <p:sp>
        <p:nvSpPr>
          <p:cNvPr id="16" name="TextBox 15"/>
          <p:cNvSpPr txBox="1"/>
          <p:nvPr/>
        </p:nvSpPr>
        <p:spPr>
          <a:xfrm>
            <a:off x="1129324" y="5248029"/>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COURAGE</a:t>
            </a:r>
            <a:endParaRPr lang="en-US" sz="1800" b="0" dirty="0">
              <a:solidFill>
                <a:srgbClr val="FFFFFF"/>
              </a:solidFill>
              <a:latin typeface="Kd2"/>
              <a:cs typeface="Kd2"/>
            </a:endParaRPr>
          </a:p>
        </p:txBody>
      </p:sp>
      <p:sp>
        <p:nvSpPr>
          <p:cNvPr id="18" name="TextBox 17"/>
          <p:cNvSpPr txBox="1"/>
          <p:nvPr/>
        </p:nvSpPr>
        <p:spPr>
          <a:xfrm>
            <a:off x="5189414" y="5223507"/>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RESILIENCE</a:t>
            </a:r>
            <a:endParaRPr lang="en-US" sz="1800" b="0" dirty="0">
              <a:solidFill>
                <a:srgbClr val="FFFFFF"/>
              </a:solidFill>
              <a:latin typeface="Kd2"/>
              <a:cs typeface="Kd2"/>
            </a:endParaRPr>
          </a:p>
        </p:txBody>
      </p:sp>
      <p:sp>
        <p:nvSpPr>
          <p:cNvPr id="19" name="TextBox 18"/>
          <p:cNvSpPr txBox="1"/>
          <p:nvPr/>
        </p:nvSpPr>
        <p:spPr>
          <a:xfrm>
            <a:off x="9198493" y="5223507"/>
            <a:ext cx="4083537" cy="1348154"/>
          </a:xfrm>
          <a:prstGeom prst="rect">
            <a:avLst/>
          </a:prstGeom>
        </p:spPr>
        <p:txBody>
          <a:bodyPr vert="horz" wrap="square" lIns="91440" tIns="45720" rIns="91440" bIns="45720" rtlCol="0">
            <a:normAutofit/>
          </a:bodyPr>
          <a:lstStyle/>
          <a:p>
            <a:pPr>
              <a:buClr>
                <a:srgbClr val="800F12"/>
              </a:buClr>
              <a:buSzPct val="100000"/>
            </a:pPr>
            <a:r>
              <a:rPr lang="en-US" sz="4000" b="0" dirty="0">
                <a:solidFill>
                  <a:srgbClr val="FFFFFF"/>
                </a:solidFill>
                <a:latin typeface="Kd2"/>
                <a:cs typeface="Kd2"/>
              </a:rPr>
              <a:t>LEARNING</a:t>
            </a:r>
            <a:endParaRPr lang="en-US" sz="1800" b="0" dirty="0">
              <a:solidFill>
                <a:srgbClr val="FFFFFF"/>
              </a:solidFill>
              <a:latin typeface="Kd2"/>
              <a:cs typeface="Kd2"/>
            </a:endParaRPr>
          </a:p>
        </p:txBody>
      </p:sp>
    </p:spTree>
    <p:extLst>
      <p:ext uri="{BB962C8B-B14F-4D97-AF65-F5344CB8AC3E}">
        <p14:creationId xmlns:p14="http://schemas.microsoft.com/office/powerpoint/2010/main" val="4160268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ctrTitle"/>
          </p:nvPr>
        </p:nvSpPr>
        <p:spPr/>
        <p:txBody>
          <a:bodyPr/>
          <a:lstStyle/>
          <a:p>
            <a:r>
              <a:rPr lang="hu-HU" dirty="0">
                <a:uFillTx/>
              </a:rPr>
              <a:t>GOOD/BAD</a:t>
            </a:r>
          </a:p>
        </p:txBody>
      </p:sp>
      <p:sp>
        <p:nvSpPr>
          <p:cNvPr id="8" name="Subtitle 7">
            <a:extLst>
              <a:ext uri="{FF2B5EF4-FFF2-40B4-BE49-F238E27FC236}">
                <a16:creationId xmlns:a16="http://schemas.microsoft.com/office/drawing/2014/main" id="{BC36D9F3-5671-0A4E-929A-80561AE2BBE1}"/>
              </a:ext>
            </a:extLst>
          </p:cNvPr>
          <p:cNvSpPr>
            <a:spLocks noGrp="1"/>
          </p:cNvSpPr>
          <p:nvPr>
            <p:ph type="subTitle" idx="1"/>
          </p:nvPr>
        </p:nvSpPr>
        <p:spPr>
          <a:xfrm>
            <a:off x="6337300" y="1953498"/>
            <a:ext cx="5715000" cy="4178300"/>
          </a:xfrm>
        </p:spPr>
        <p:txBody>
          <a:bodyPr>
            <a:normAutofit/>
          </a:bodyPr>
          <a:lstStyle/>
          <a:p>
            <a:r>
              <a:rPr lang="en-US" sz="3200" dirty="0"/>
              <a:t>IMPRESSION MANAGEMENT:</a:t>
            </a:r>
          </a:p>
          <a:p>
            <a:r>
              <a:rPr lang="en-US" dirty="0"/>
              <a:t>NOT Speaking Up for fear of appearing:</a:t>
            </a:r>
          </a:p>
          <a:p>
            <a:endParaRPr lang="en-US" dirty="0"/>
          </a:p>
          <a:p>
            <a:r>
              <a:rPr lang="en-US" dirty="0"/>
              <a:t>INCOMPETENT</a:t>
            </a:r>
          </a:p>
          <a:p>
            <a:r>
              <a:rPr lang="en-US" dirty="0"/>
              <a:t>IGNORANT</a:t>
            </a:r>
          </a:p>
          <a:p>
            <a:r>
              <a:rPr lang="en-US" dirty="0"/>
              <a:t>NEGATIVE</a:t>
            </a:r>
          </a:p>
          <a:p>
            <a:r>
              <a:rPr lang="en-US" dirty="0"/>
              <a:t>DISRUPTIVE</a:t>
            </a:r>
          </a:p>
          <a:p>
            <a:r>
              <a:rPr lang="en-US" dirty="0"/>
              <a:t>INTRUSIVE</a:t>
            </a:r>
          </a:p>
        </p:txBody>
      </p:sp>
      <p:sp>
        <p:nvSpPr>
          <p:cNvPr id="9" name="Subtitle 7">
            <a:extLst>
              <a:ext uri="{FF2B5EF4-FFF2-40B4-BE49-F238E27FC236}">
                <a16:creationId xmlns:a16="http://schemas.microsoft.com/office/drawing/2014/main" id="{34604B8C-B853-F643-A89C-129AA13F47B7}"/>
              </a:ext>
            </a:extLst>
          </p:cNvPr>
          <p:cNvSpPr txBox="1">
            <a:spLocks/>
          </p:cNvSpPr>
          <p:nvPr/>
        </p:nvSpPr>
        <p:spPr>
          <a:xfrm>
            <a:off x="486510" y="1953498"/>
            <a:ext cx="5139590" cy="41783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K2d" panose="00000500000000000000" pitchFamily="2" charset="-34"/>
                <a:ea typeface="+mn-ea"/>
                <a:cs typeface="K2d" panose="00000500000000000000" pitchFamily="2" charset="-34"/>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SPEAKING UP:</a:t>
            </a:r>
          </a:p>
          <a:p>
            <a:r>
              <a:rPr lang="en-US" dirty="0"/>
              <a:t>Giving input authentically, openly, courageously</a:t>
            </a:r>
          </a:p>
          <a:p>
            <a:endParaRPr lang="en-US" dirty="0"/>
          </a:p>
          <a:p>
            <a:r>
              <a:rPr lang="en-US" dirty="0"/>
              <a:t>Voicing concerns, fears, observed mistakes</a:t>
            </a:r>
          </a:p>
          <a:p>
            <a:endParaRPr lang="en-US" dirty="0"/>
          </a:p>
          <a:p>
            <a:r>
              <a:rPr lang="en-US" dirty="0"/>
              <a:t>Offering opinion and ideas</a:t>
            </a:r>
          </a:p>
        </p:txBody>
      </p:sp>
      <p:pic>
        <p:nvPicPr>
          <p:cNvPr id="10" name="Picture 9" descr="brother-epson.png">
            <a:extLst>
              <a:ext uri="{FF2B5EF4-FFF2-40B4-BE49-F238E27FC236}">
                <a16:creationId xmlns:a16="http://schemas.microsoft.com/office/drawing/2014/main" id="{4C69F1F7-BDE7-7745-96A4-34C91C6B5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754" y="3231802"/>
            <a:ext cx="1418492" cy="1418492"/>
          </a:xfrm>
          <a:prstGeom prst="rect">
            <a:avLst/>
          </a:prstGeom>
        </p:spPr>
      </p:pic>
    </p:spTree>
    <p:extLst>
      <p:ext uri="{BB962C8B-B14F-4D97-AF65-F5344CB8AC3E}">
        <p14:creationId xmlns:p14="http://schemas.microsoft.com/office/powerpoint/2010/main" val="1540569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marL="342900" indent="-342900">
          <a:buClr>
            <a:srgbClr val="800F12"/>
          </a:buClr>
          <a:buSzPct val="100000"/>
          <a:buFont typeface="Arial" panose="020B0604020202020204" pitchFamily="34" charset="0"/>
          <a:buChar char="•"/>
          <a:defRPr sz="1800" b="0" dirty="0" err="1" smtClean="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18224</TotalTime>
  <Words>2217</Words>
  <Application>Microsoft Macintosh PowerPoint</Application>
  <PresentationFormat>Widescreen</PresentationFormat>
  <Paragraphs>147</Paragraphs>
  <Slides>20</Slides>
  <Notes>17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20</vt:i4>
      </vt:variant>
    </vt:vector>
  </HeadingPairs>
  <TitlesOfParts>
    <vt:vector size="33" baseType="lpstr">
      <vt:lpstr>Arial</vt:lpstr>
      <vt:lpstr>Brandon Grotesque Light</vt:lpstr>
      <vt:lpstr>Calibri</vt:lpstr>
      <vt:lpstr>Calibri Light</vt:lpstr>
      <vt:lpstr>Helvetica Neue Medium</vt:lpstr>
      <vt:lpstr>K2d</vt:lpstr>
      <vt:lpstr>K2D-Regular</vt:lpstr>
      <vt:lpstr>Kd2</vt:lpstr>
      <vt:lpstr>TisaOT</vt:lpstr>
      <vt:lpstr>Wingdings</vt:lpstr>
      <vt:lpstr>Office Theme</vt:lpstr>
      <vt:lpstr>Office-téma</vt:lpstr>
      <vt:lpstr>1_Office Theme</vt:lpstr>
      <vt:lpstr>PowerPoint Presentation</vt:lpstr>
      <vt:lpstr>PowerPoint Presentation</vt:lpstr>
      <vt:lpstr>What is Psychological Safety?</vt:lpstr>
      <vt:lpstr>What is Psychological Safety?</vt:lpstr>
      <vt:lpstr>Scholars And Business</vt:lpstr>
      <vt:lpstr>Google’s Project Aristotle</vt:lpstr>
      <vt:lpstr>Silicon Valley’s Secret Sauce</vt:lpstr>
      <vt:lpstr>COMPONENTS OF PSYCHOLOGICAL SAFETY</vt:lpstr>
      <vt:lpstr>GOOD/BAD</vt:lpstr>
      <vt:lpstr>LOOK OUT FOR IMPRESSION MANAGEMENT</vt:lpstr>
      <vt:lpstr>SPEAK UP OR ELSE</vt:lpstr>
      <vt:lpstr>NO PS AT THE TOP</vt:lpstr>
      <vt:lpstr>MEASURE ALL BUT THE HUMANS</vt:lpstr>
      <vt:lpstr>REDUCE THE “HUMAN DEBT”</vt:lpstr>
      <vt:lpstr>FOCUS ON THE PEOPLE WORK</vt:lpstr>
      <vt:lpstr>FOCUS ON THE PEOPLE WORK - INTERVENTIONS</vt:lpstr>
      <vt:lpstr>PowerPoint Presentation</vt:lpstr>
      <vt:lpstr>PowerPoint Presentation</vt:lpstr>
      <vt:lpstr>PSYCHOLOGICAL SAFETY TEAM DASHBOARD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Rikard Ottosson</dc:creator>
  <cp:lastModifiedBy>Rikard Ottosson</cp:lastModifiedBy>
  <cp:revision>26</cp:revision>
  <dcterms:created xsi:type="dcterms:W3CDTF">2020-04-15T16:27:03Z</dcterms:created>
  <dcterms:modified xsi:type="dcterms:W3CDTF">2020-09-18T15:09:26Z</dcterms:modified>
</cp:coreProperties>
</file>